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sldIdLst>
    <p:sldId id="256" r:id="rId2"/>
    <p:sldId id="290" r:id="rId3"/>
    <p:sldId id="295" r:id="rId4"/>
    <p:sldId id="287" r:id="rId5"/>
    <p:sldId id="288" r:id="rId6"/>
    <p:sldId id="289" r:id="rId7"/>
    <p:sldId id="296" r:id="rId8"/>
    <p:sldId id="291" r:id="rId9"/>
    <p:sldId id="293" r:id="rId10"/>
    <p:sldId id="292" r:id="rId11"/>
    <p:sldId id="299" r:id="rId12"/>
    <p:sldId id="300" r:id="rId13"/>
    <p:sldId id="301" r:id="rId14"/>
    <p:sldId id="302" r:id="rId15"/>
    <p:sldId id="303" r:id="rId16"/>
    <p:sldId id="312" r:id="rId17"/>
    <p:sldId id="315" r:id="rId18"/>
    <p:sldId id="316" r:id="rId19"/>
    <p:sldId id="317" r:id="rId20"/>
    <p:sldId id="297" r:id="rId21"/>
    <p:sldId id="257" r:id="rId22"/>
    <p:sldId id="269" r:id="rId23"/>
    <p:sldId id="272" r:id="rId24"/>
    <p:sldId id="274" r:id="rId25"/>
    <p:sldId id="275" r:id="rId26"/>
    <p:sldId id="276" r:id="rId27"/>
    <p:sldId id="277" r:id="rId28"/>
    <p:sldId id="278" r:id="rId29"/>
    <p:sldId id="279" r:id="rId30"/>
    <p:sldId id="280" r:id="rId31"/>
    <p:sldId id="281" r:id="rId32"/>
    <p:sldId id="282" r:id="rId33"/>
    <p:sldId id="265" r:id="rId34"/>
    <p:sldId id="298" r:id="rId35"/>
    <p:sldId id="304" r:id="rId36"/>
    <p:sldId id="305" r:id="rId37"/>
    <p:sldId id="307" r:id="rId38"/>
    <p:sldId id="308" r:id="rId39"/>
    <p:sldId id="309" r:id="rId40"/>
    <p:sldId id="310" r:id="rId41"/>
    <p:sldId id="311" r:id="rId42"/>
    <p:sldId id="313" r:id="rId43"/>
    <p:sldId id="314" r:id="rId44"/>
    <p:sldId id="285" r:id="rId45"/>
    <p:sldId id="267" r:id="rId46"/>
    <p:sldId id="270" r:id="rId47"/>
    <p:sldId id="28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6A123-C076-C14E-B056-766B407AE459}">
          <p14:sldIdLst>
            <p14:sldId id="256"/>
            <p14:sldId id="290"/>
            <p14:sldId id="295"/>
            <p14:sldId id="287"/>
            <p14:sldId id="288"/>
            <p14:sldId id="289"/>
            <p14:sldId id="296"/>
            <p14:sldId id="291"/>
            <p14:sldId id="293"/>
            <p14:sldId id="292"/>
            <p14:sldId id="299"/>
            <p14:sldId id="300"/>
            <p14:sldId id="301"/>
            <p14:sldId id="302"/>
            <p14:sldId id="303"/>
            <p14:sldId id="312"/>
            <p14:sldId id="315"/>
            <p14:sldId id="316"/>
            <p14:sldId id="317"/>
            <p14:sldId id="297"/>
            <p14:sldId id="257"/>
            <p14:sldId id="269"/>
            <p14:sldId id="272"/>
            <p14:sldId id="274"/>
            <p14:sldId id="275"/>
            <p14:sldId id="276"/>
            <p14:sldId id="277"/>
            <p14:sldId id="278"/>
            <p14:sldId id="279"/>
            <p14:sldId id="280"/>
            <p14:sldId id="281"/>
            <p14:sldId id="282"/>
            <p14:sldId id="265"/>
            <p14:sldId id="298"/>
            <p14:sldId id="304"/>
            <p14:sldId id="305"/>
            <p14:sldId id="307"/>
            <p14:sldId id="308"/>
            <p14:sldId id="309"/>
            <p14:sldId id="310"/>
            <p14:sldId id="311"/>
            <p14:sldId id="313"/>
            <p14:sldId id="314"/>
            <p14:sldId id="285"/>
            <p14:sldId id="267"/>
            <p14:sldId id="270"/>
            <p14:sldId id="284"/>
          </p14:sldIdLst>
        </p14:section>
        <p14:section name="Old slides" id="{07AB9739-214D-2A46-8077-4861CFAEE3B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874"/>
    <a:srgbClr val="81A936"/>
    <a:srgbClr val="15C18D"/>
    <a:srgbClr val="428BE1"/>
    <a:srgbClr val="FF0400"/>
    <a:srgbClr val="0188F8"/>
    <a:srgbClr val="8C71CE"/>
    <a:srgbClr val="1F3864"/>
    <a:srgbClr val="FF6F43"/>
    <a:srgbClr val="FFD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4"/>
    <p:restoredTop sz="95872"/>
  </p:normalViewPr>
  <p:slideViewPr>
    <p:cSldViewPr snapToGrid="0" snapToObjects="1">
      <p:cViewPr>
        <p:scale>
          <a:sx n="93" d="100"/>
          <a:sy n="93" d="100"/>
        </p:scale>
        <p:origin x="1136" y="56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239D1-3F7B-5149-B03E-340E9E53DF43}" type="datetimeFigureOut">
              <a:rPr lang="en-US" smtClean="0"/>
              <a:t>2/28/17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ADA09-9646-234C-8065-A05665753E3F}" type="slidenum">
              <a:rPr lang="en-US" smtClean="0"/>
              <a:t>‹#›</a:t>
            </a:fld>
            <a:endParaRPr lang="en-US" dirty="0"/>
          </a:p>
        </p:txBody>
      </p:sp>
    </p:spTree>
    <p:extLst>
      <p:ext uri="{BB962C8B-B14F-4D97-AF65-F5344CB8AC3E}">
        <p14:creationId xmlns:p14="http://schemas.microsoft.com/office/powerpoint/2010/main" val="86101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1</a:t>
            </a:fld>
            <a:endParaRPr lang="en-US" dirty="0"/>
          </a:p>
        </p:txBody>
      </p:sp>
    </p:spTree>
    <p:extLst>
      <p:ext uri="{BB962C8B-B14F-4D97-AF65-F5344CB8AC3E}">
        <p14:creationId xmlns:p14="http://schemas.microsoft.com/office/powerpoint/2010/main" val="137237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5</a:t>
            </a:fld>
            <a:endParaRPr lang="en-US" dirty="0"/>
          </a:p>
        </p:txBody>
      </p:sp>
    </p:spTree>
    <p:extLst>
      <p:ext uri="{BB962C8B-B14F-4D97-AF65-F5344CB8AC3E}">
        <p14:creationId xmlns:p14="http://schemas.microsoft.com/office/powerpoint/2010/main" val="10604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3ADA09-9646-234C-8065-A05665753E3F}" type="slidenum">
              <a:rPr lang="en-US" smtClean="0"/>
              <a:t>17</a:t>
            </a:fld>
            <a:endParaRPr lang="en-US" dirty="0"/>
          </a:p>
        </p:txBody>
      </p:sp>
    </p:spTree>
    <p:extLst>
      <p:ext uri="{BB962C8B-B14F-4D97-AF65-F5344CB8AC3E}">
        <p14:creationId xmlns:p14="http://schemas.microsoft.com/office/powerpoint/2010/main" val="501204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23</a:t>
            </a:fld>
            <a:endParaRPr lang="en-US" dirty="0"/>
          </a:p>
        </p:txBody>
      </p:sp>
    </p:spTree>
    <p:extLst>
      <p:ext uri="{BB962C8B-B14F-4D97-AF65-F5344CB8AC3E}">
        <p14:creationId xmlns:p14="http://schemas.microsoft.com/office/powerpoint/2010/main" val="175626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25</a:t>
            </a:fld>
            <a:endParaRPr lang="en-US" dirty="0"/>
          </a:p>
        </p:txBody>
      </p:sp>
    </p:spTree>
    <p:extLst>
      <p:ext uri="{BB962C8B-B14F-4D97-AF65-F5344CB8AC3E}">
        <p14:creationId xmlns:p14="http://schemas.microsoft.com/office/powerpoint/2010/main" val="17647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27</a:t>
            </a:fld>
            <a:endParaRPr lang="en-US" dirty="0"/>
          </a:p>
        </p:txBody>
      </p:sp>
    </p:spTree>
    <p:extLst>
      <p:ext uri="{BB962C8B-B14F-4D97-AF65-F5344CB8AC3E}">
        <p14:creationId xmlns:p14="http://schemas.microsoft.com/office/powerpoint/2010/main" val="70941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29</a:t>
            </a:fld>
            <a:endParaRPr lang="en-US" dirty="0"/>
          </a:p>
        </p:txBody>
      </p:sp>
    </p:spTree>
    <p:extLst>
      <p:ext uri="{BB962C8B-B14F-4D97-AF65-F5344CB8AC3E}">
        <p14:creationId xmlns:p14="http://schemas.microsoft.com/office/powerpoint/2010/main" val="38967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31</a:t>
            </a:fld>
            <a:endParaRPr lang="en-US" dirty="0"/>
          </a:p>
        </p:txBody>
      </p:sp>
    </p:spTree>
    <p:extLst>
      <p:ext uri="{BB962C8B-B14F-4D97-AF65-F5344CB8AC3E}">
        <p14:creationId xmlns:p14="http://schemas.microsoft.com/office/powerpoint/2010/main" val="165059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393700" y="685800"/>
            <a:ext cx="10274300" cy="1947863"/>
          </a:xfrm>
          <a:prstGeom prst="rect">
            <a:avLst/>
          </a:prstGeom>
        </p:spPr>
        <p:txBody>
          <a:bodyPr>
            <a:normAutofit/>
          </a:bodyPr>
          <a:lstStyle/>
          <a:p>
            <a:pPr algn="l"/>
            <a:r>
              <a:rPr lang="en-US" sz="6600" dirty="0" smtClean="0">
                <a:solidFill>
                  <a:schemeClr val="tx1"/>
                </a:solidFill>
              </a:rPr>
              <a:t>Washington RUC </a:t>
            </a:r>
            <a:endParaRPr lang="en-US" sz="6600" dirty="0">
              <a:solidFill>
                <a:schemeClr val="tx1"/>
              </a:solidFill>
            </a:endParaRPr>
          </a:p>
        </p:txBody>
      </p:sp>
      <p:sp>
        <p:nvSpPr>
          <p:cNvPr id="10" name="Subtitle 2"/>
          <p:cNvSpPr>
            <a:spLocks noGrp="1"/>
          </p:cNvSpPr>
          <p:nvPr>
            <p:ph type="subTitle" idx="1" hasCustomPrompt="1"/>
          </p:nvPr>
        </p:nvSpPr>
        <p:spPr>
          <a:xfrm>
            <a:off x="393700" y="2829698"/>
            <a:ext cx="10274300" cy="3025002"/>
          </a:xfrm>
          <a:prstGeom prst="rect">
            <a:avLst/>
          </a:prstGeom>
        </p:spPr>
        <p:txBody>
          <a:bodyPr>
            <a:noAutofit/>
          </a:bodyPr>
          <a:lstStyle>
            <a:lvl1pPr>
              <a:defRPr baseline="0"/>
            </a:lvl1pPr>
          </a:lstStyle>
          <a:p>
            <a:pPr algn="l"/>
            <a:r>
              <a:rPr lang="en-US" sz="2800" dirty="0" smtClean="0">
                <a:solidFill>
                  <a:srgbClr val="646464"/>
                </a:solidFill>
                <a:latin typeface="Nokia Pure Text" charset="0"/>
                <a:ea typeface="Nokia Pure Text" charset="0"/>
                <a:cs typeface="Nokia Pure Text" charset="0"/>
              </a:rPr>
              <a:t>Name 1</a:t>
            </a:r>
          </a:p>
          <a:p>
            <a:pPr algn="l"/>
            <a:r>
              <a:rPr lang="en-US" sz="2800" dirty="0" smtClean="0">
                <a:solidFill>
                  <a:srgbClr val="646464"/>
                </a:solidFill>
                <a:latin typeface="Nokia Pure Text" charset="0"/>
                <a:ea typeface="Nokia Pure Text" charset="0"/>
                <a:cs typeface="Nokia Pure Text" charset="0"/>
              </a:rPr>
              <a:t>Name 2</a:t>
            </a:r>
            <a:endParaRPr lang="en-US" sz="2800" dirty="0">
              <a:solidFill>
                <a:srgbClr val="646464"/>
              </a:solidFill>
              <a:latin typeface="Nokia Pure Text" charset="0"/>
              <a:ea typeface="Nokia Pure Text" charset="0"/>
              <a:cs typeface="Nokia Pure Text" charset="0"/>
            </a:endParaRPr>
          </a:p>
        </p:txBody>
      </p:sp>
    </p:spTree>
    <p:extLst>
      <p:ext uri="{BB962C8B-B14F-4D97-AF65-F5344CB8AC3E}">
        <p14:creationId xmlns:p14="http://schemas.microsoft.com/office/powerpoint/2010/main" val="61135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09C58B-D125-E444-9E53-1303DFC3BE78}"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44814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D38EFB-DC52-9F4D-B922-7FF56828937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80522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867327"/>
          </a:xfrm>
          <a:prstGeom prst="rect">
            <a:avLst/>
          </a:prstGeom>
        </p:spPr>
        <p:txBody>
          <a:bodyPr anchor="t"/>
          <a:lstStyle>
            <a:lvl1pPr>
              <a:defRPr b="0" i="0" baseline="0">
                <a:solidFill>
                  <a:srgbClr val="016874"/>
                </a:solidFill>
                <a:latin typeface="Roboto" charset="0"/>
                <a:ea typeface="Roboto" charset="0"/>
                <a:cs typeface="Roboto" charset="0"/>
              </a:defRPr>
            </a:lvl1pPr>
          </a:lstStyle>
          <a:p>
            <a:r>
              <a:rPr lang="en-US" dirty="0" smtClean="0"/>
              <a:t>Click to edit Master title style this is a </a:t>
            </a:r>
            <a:endParaRPr lang="en-US" dirty="0"/>
          </a:p>
        </p:txBody>
      </p:sp>
      <p:sp>
        <p:nvSpPr>
          <p:cNvPr id="3" name="Content Placeholder 2"/>
          <p:cNvSpPr>
            <a:spLocks noGrp="1"/>
          </p:cNvSpPr>
          <p:nvPr>
            <p:ph idx="1"/>
          </p:nvPr>
        </p:nvSpPr>
        <p:spPr>
          <a:xfrm>
            <a:off x="838200" y="1351722"/>
            <a:ext cx="10515600" cy="4825241"/>
          </a:xfrm>
          <a:prstGeom prst="rect">
            <a:avLst/>
          </a:prstGeom>
        </p:spPr>
        <p:txBody>
          <a:bodyPr/>
          <a:lstStyle>
            <a:lvl1pPr>
              <a:buClr>
                <a:srgbClr val="81A936"/>
              </a:buClr>
              <a:defRPr sz="2600" b="0" i="0">
                <a:solidFill>
                  <a:srgbClr val="06233E"/>
                </a:solidFill>
                <a:latin typeface="Roboto Light" charset="0"/>
                <a:ea typeface="Roboto Light" charset="0"/>
                <a:cs typeface="Roboto Light" charset="0"/>
              </a:defRPr>
            </a:lvl1pPr>
            <a:lvl2pPr>
              <a:buClr>
                <a:srgbClr val="81A936"/>
              </a:buClr>
              <a:defRPr sz="2600" b="0" i="0">
                <a:solidFill>
                  <a:srgbClr val="06233E"/>
                </a:solidFill>
                <a:latin typeface="Roboto Light" charset="0"/>
                <a:ea typeface="Roboto Light" charset="0"/>
                <a:cs typeface="Roboto Light" charset="0"/>
              </a:defRPr>
            </a:lvl2pPr>
            <a:lvl3pPr>
              <a:buClr>
                <a:srgbClr val="81A936"/>
              </a:buClr>
              <a:defRPr sz="2600" b="0" i="0">
                <a:solidFill>
                  <a:srgbClr val="06233E"/>
                </a:solidFill>
                <a:latin typeface="Roboto Light" charset="0"/>
                <a:ea typeface="Roboto Light" charset="0"/>
                <a:cs typeface="Roboto Light" charset="0"/>
              </a:defRPr>
            </a:lvl3pPr>
            <a:lvl4pPr>
              <a:buClr>
                <a:srgbClr val="81A936"/>
              </a:buClr>
              <a:defRPr sz="2600" b="0" i="0">
                <a:solidFill>
                  <a:srgbClr val="06233E"/>
                </a:solidFill>
                <a:latin typeface="Roboto Light" charset="0"/>
                <a:ea typeface="Roboto Light" charset="0"/>
                <a:cs typeface="Roboto Light" charset="0"/>
              </a:defRPr>
            </a:lvl4pPr>
            <a:lvl5pPr>
              <a:buClr>
                <a:srgbClr val="81A936"/>
              </a:buClr>
              <a:defRPr sz="2600" b="0" i="0">
                <a:solidFill>
                  <a:srgbClr val="06233E"/>
                </a:solidFill>
                <a:latin typeface="Roboto Light" charset="0"/>
                <a:ea typeface="Roboto Light" charset="0"/>
                <a:cs typeface="Robo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462366"/>
            <a:ext cx="2743200" cy="365125"/>
          </a:xfrm>
        </p:spPr>
        <p:txBody>
          <a:bodyPr/>
          <a:lstStyle>
            <a:lvl1pPr>
              <a:defRPr b="0" i="0">
                <a:latin typeface="Roboto Light" charset="0"/>
                <a:ea typeface="Roboto Light" charset="0"/>
                <a:cs typeface="Roboto Light" charset="0"/>
              </a:defRPr>
            </a:lvl1pPr>
          </a:lstStyle>
          <a:p>
            <a:fld id="{DA5D959F-0AD4-E34A-BABA-463076255B82}" type="datetime3">
              <a:rPr lang="en-US" smtClean="0"/>
              <a:t>28 February 2017</a:t>
            </a:fld>
            <a:endParaRPr lang="en-US" dirty="0"/>
          </a:p>
        </p:txBody>
      </p:sp>
      <p:sp>
        <p:nvSpPr>
          <p:cNvPr id="5" name="Footer Placeholder 4"/>
          <p:cNvSpPr>
            <a:spLocks noGrp="1"/>
          </p:cNvSpPr>
          <p:nvPr>
            <p:ph type="ftr" sz="quarter" idx="11"/>
          </p:nvPr>
        </p:nvSpPr>
        <p:spPr>
          <a:xfrm>
            <a:off x="4038600" y="6462366"/>
            <a:ext cx="4114800" cy="365125"/>
          </a:xfrm>
        </p:spPr>
        <p:txBody>
          <a:bodyPr/>
          <a:lstStyle>
            <a:lvl1pPr>
              <a:defRPr b="0" i="0">
                <a:latin typeface="Roboto Light" charset="0"/>
                <a:ea typeface="Roboto Light" charset="0"/>
                <a:cs typeface="Roboto Light" charset="0"/>
              </a:defRPr>
            </a:lvl1pPr>
          </a:lstStyle>
          <a:p>
            <a:r>
              <a:rPr lang="en-US" smtClean="0"/>
              <a:t>INFO 490: Capstone I</a:t>
            </a:r>
            <a:endParaRPr lang="en-US" dirty="0"/>
          </a:p>
        </p:txBody>
      </p:sp>
      <p:sp>
        <p:nvSpPr>
          <p:cNvPr id="6" name="Slide Number Placeholder 5"/>
          <p:cNvSpPr>
            <a:spLocks noGrp="1"/>
          </p:cNvSpPr>
          <p:nvPr>
            <p:ph type="sldNum" sz="quarter" idx="12"/>
          </p:nvPr>
        </p:nvSpPr>
        <p:spPr>
          <a:xfrm>
            <a:off x="8610600" y="6462366"/>
            <a:ext cx="2743200" cy="365125"/>
          </a:xfrm>
        </p:spPr>
        <p:txBody>
          <a:bodyPr/>
          <a:lstStyle>
            <a:lvl1pPr>
              <a:defRPr b="0" i="0">
                <a:latin typeface="Roboto Light" charset="0"/>
                <a:ea typeface="Roboto Light" charset="0"/>
                <a:cs typeface="Roboto Light" charset="0"/>
              </a:defRPr>
            </a:lvl1pPr>
          </a:lstStyle>
          <a:p>
            <a:fld id="{D5CA0C7D-F565-574B-BF4C-06D8948AD58D}" type="slidenum">
              <a:rPr lang="en-US" smtClean="0"/>
              <a:pPr/>
              <a:t>‹#›</a:t>
            </a:fld>
            <a:endParaRPr lang="en-US" dirty="0"/>
          </a:p>
        </p:txBody>
      </p:sp>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10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2FC8-3A36-D44B-83D3-249C43763FB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32434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5DCA62-F55D-ED42-B703-0EE5ECB4CEBB}" type="datetime3">
              <a:rPr lang="en-US" smtClean="0"/>
              <a:t>28 February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7655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64F80-DE49-8845-BEDA-82E1149F1E12}" type="datetime3">
              <a:rPr lang="en-US" smtClean="0"/>
              <a:t>28 February 2017</a:t>
            </a:fld>
            <a:endParaRPr lang="en-US" dirty="0"/>
          </a:p>
        </p:txBody>
      </p:sp>
      <p:sp>
        <p:nvSpPr>
          <p:cNvPr id="8" name="Footer Placeholder 7"/>
          <p:cNvSpPr>
            <a:spLocks noGrp="1"/>
          </p:cNvSpPr>
          <p:nvPr>
            <p:ph type="ftr" sz="quarter" idx="11"/>
          </p:nvPr>
        </p:nvSpPr>
        <p:spPr/>
        <p:txBody>
          <a:bodyPr/>
          <a:lstStyle/>
          <a:p>
            <a:r>
              <a:rPr lang="en-US" smtClean="0"/>
              <a:t>INFO 490: Capstone I</a:t>
            </a:r>
            <a:endParaRPr lang="en-US" dirty="0"/>
          </a:p>
        </p:txBody>
      </p:sp>
      <p:sp>
        <p:nvSpPr>
          <p:cNvPr id="9" name="Slide Number Placeholder 8"/>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44868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4F5DFA-4D93-364E-BC07-60C35AB56E53}" type="datetime3">
              <a:rPr lang="en-US" smtClean="0"/>
              <a:t>28 February 2017</a:t>
            </a:fld>
            <a:endParaRPr lang="en-US" dirty="0"/>
          </a:p>
        </p:txBody>
      </p:sp>
      <p:sp>
        <p:nvSpPr>
          <p:cNvPr id="4" name="Footer Placeholder 3"/>
          <p:cNvSpPr>
            <a:spLocks noGrp="1"/>
          </p:cNvSpPr>
          <p:nvPr>
            <p:ph type="ftr" sz="quarter" idx="11"/>
          </p:nvPr>
        </p:nvSpPr>
        <p:spPr/>
        <p:txBody>
          <a:bodyPr/>
          <a:lstStyle/>
          <a:p>
            <a:r>
              <a:rPr lang="en-US" smtClean="0"/>
              <a:t>INFO 490: Capstone I</a:t>
            </a:r>
            <a:endParaRPr lang="en-US" dirty="0"/>
          </a:p>
        </p:txBody>
      </p:sp>
      <p:sp>
        <p:nvSpPr>
          <p:cNvPr id="5" name="Slide Number Placeholder 4"/>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208176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6874"/>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13252" y="26504"/>
            <a:ext cx="3326296" cy="0"/>
          </a:xfrm>
          <a:prstGeom prst="line">
            <a:avLst/>
          </a:prstGeom>
          <a:ln w="95250">
            <a:solidFill>
              <a:srgbClr val="81A936"/>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hasCustomPrompt="1"/>
          </p:nvPr>
        </p:nvSpPr>
        <p:spPr>
          <a:xfrm>
            <a:off x="838200" y="5231039"/>
            <a:ext cx="10515600" cy="1325563"/>
          </a:xfrm>
          <a:prstGeom prst="rect">
            <a:avLst/>
          </a:prstGeom>
        </p:spPr>
        <p:txBody>
          <a:bodyPr/>
          <a:lstStyle>
            <a:lvl1pPr>
              <a:defRPr sz="440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42918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48969-C98D-F241-948D-341CA7C3C2AA}" type="datetime3">
              <a:rPr lang="en-US" smtClean="0"/>
              <a:t>28 February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65015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EC2979-3AC8-5A40-8C14-75A24F4F3A96}" type="datetime3">
              <a:rPr lang="en-US" smtClean="0"/>
              <a:t>28 February 2017</a:t>
            </a:fld>
            <a:endParaRPr lang="en-US" dirty="0"/>
          </a:p>
        </p:txBody>
      </p:sp>
      <p:sp>
        <p:nvSpPr>
          <p:cNvPr id="6" name="Footer Placeholder 5"/>
          <p:cNvSpPr>
            <a:spLocks noGrp="1"/>
          </p:cNvSpPr>
          <p:nvPr>
            <p:ph type="ftr" sz="quarter" idx="11"/>
          </p:nvPr>
        </p:nvSpPr>
        <p:spPr/>
        <p:txBody>
          <a:bodyPr/>
          <a:lstStyle/>
          <a:p>
            <a:r>
              <a:rPr lang="en-US" smtClean="0"/>
              <a:t>INFO 490: Capstone I</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777398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Light" charset="0"/>
                <a:ea typeface="Roboto Light" charset="0"/>
                <a:cs typeface="Roboto Light" charset="0"/>
              </a:defRPr>
            </a:lvl1pPr>
          </a:lstStyle>
          <a:p>
            <a:fld id="{EE686494-534A-6942-B138-58FBF0BC909C}" type="datetime3">
              <a:rPr lang="en-US" smtClean="0"/>
              <a:t>28 February 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Light" charset="0"/>
                <a:ea typeface="Roboto Light" charset="0"/>
                <a:cs typeface="Roboto Light" charset="0"/>
              </a:defRPr>
            </a:lvl1pPr>
          </a:lstStyle>
          <a:p>
            <a:r>
              <a:rPr lang="en-US" smtClean="0"/>
              <a:t>INFO 490: Capstone I</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Light" charset="0"/>
                <a:ea typeface="Roboto Light" charset="0"/>
                <a:cs typeface="Roboto Light" charset="0"/>
              </a:defRPr>
            </a:lvl1pPr>
          </a:lstStyle>
          <a:p>
            <a:fld id="{D5CA0C7D-F565-574B-BF4C-06D8948AD58D}" type="slidenum">
              <a:rPr lang="en-US" smtClean="0"/>
              <a:pPr/>
              <a:t>‹#›</a:t>
            </a:fld>
            <a:endParaRPr lang="en-US" dirty="0"/>
          </a:p>
        </p:txBody>
      </p:sp>
      <p:sp>
        <p:nvSpPr>
          <p:cNvPr id="9" name="TextBox 8"/>
          <p:cNvSpPr txBox="1"/>
          <p:nvPr userDrawn="1"/>
        </p:nvSpPr>
        <p:spPr>
          <a:xfrm>
            <a:off x="2189408" y="940158"/>
            <a:ext cx="184731" cy="369332"/>
          </a:xfrm>
          <a:prstGeom prst="rect">
            <a:avLst/>
          </a:prstGeom>
          <a:noFill/>
        </p:spPr>
        <p:txBody>
          <a:bodyPr wrap="none" rtlCol="0">
            <a:spAutoFit/>
          </a:bodyPr>
          <a:lstStyle/>
          <a:p>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0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0" i="0" kern="1200">
          <a:solidFill>
            <a:srgbClr val="11111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Clr>
          <a:srgbClr val="016874"/>
        </a:buClr>
        <a:buFont typeface="Arial"/>
        <a:buChar char="•"/>
        <a:defRPr sz="2800" b="0" i="0" kern="1200">
          <a:solidFill>
            <a:schemeClr val="tx1"/>
          </a:solidFill>
          <a:latin typeface="Roboto" charset="0"/>
          <a:ea typeface="Roboto" charset="0"/>
          <a:cs typeface="Roboto" charset="0"/>
        </a:defRPr>
      </a:lvl1pPr>
      <a:lvl2pPr marL="685800" indent="-228600" algn="l" defTabSz="914400" rtl="0" eaLnBrk="1" latinLnBrk="0" hangingPunct="1">
        <a:lnSpc>
          <a:spcPct val="90000"/>
        </a:lnSpc>
        <a:spcBef>
          <a:spcPts val="500"/>
        </a:spcBef>
        <a:buClr>
          <a:srgbClr val="016874"/>
        </a:buClr>
        <a:buFont typeface="Arial"/>
        <a:buChar char="•"/>
        <a:defRPr sz="2400" b="0" i="0" kern="1200">
          <a:solidFill>
            <a:schemeClr val="tx1"/>
          </a:solidFill>
          <a:latin typeface="Roboto" charset="0"/>
          <a:ea typeface="Roboto" charset="0"/>
          <a:cs typeface="Roboto" charset="0"/>
        </a:defRPr>
      </a:lvl2pPr>
      <a:lvl3pPr marL="1143000" indent="-228600" algn="l" defTabSz="914400" rtl="0" eaLnBrk="1" latinLnBrk="0" hangingPunct="1">
        <a:lnSpc>
          <a:spcPct val="90000"/>
        </a:lnSpc>
        <a:spcBef>
          <a:spcPts val="500"/>
        </a:spcBef>
        <a:buClr>
          <a:srgbClr val="016874"/>
        </a:buClr>
        <a:buFont typeface="Arial"/>
        <a:buChar char="•"/>
        <a:defRPr sz="2000" b="0" i="0" kern="1200">
          <a:solidFill>
            <a:schemeClr val="tx1"/>
          </a:solidFill>
          <a:latin typeface="Roboto" charset="0"/>
          <a:ea typeface="Roboto" charset="0"/>
          <a:cs typeface="Roboto" charset="0"/>
        </a:defRPr>
      </a:lvl3pPr>
      <a:lvl4pPr marL="16002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4pPr>
      <a:lvl5pPr marL="20574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trana19@uw.edu" TargetMode="External"/><Relationship Id="rId3" Type="http://schemas.openxmlformats.org/officeDocument/2006/relationships/hyperlink" Target="mailto:agilbe@uw.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q-free.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intellimec.com/ims-road-charging-intelligence/)" TargetMode="External"/><Relationship Id="rId4" Type="http://schemas.openxmlformats.org/officeDocument/2006/relationships/hyperlink" Target="https://www.automatic.com/" TargetMode="External"/><Relationship Id="rId1" Type="http://schemas.openxmlformats.org/officeDocument/2006/relationships/slideLayout" Target="../slideLayouts/slideLayout2.xml"/><Relationship Id="rId2" Type="http://schemas.openxmlformats.org/officeDocument/2006/relationships/hyperlink" Target="https://www.azuga.com/products/government-telematic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dpower.com/cars/articles/automotion-blog/2016-vehicle-dependability-study-beyond-bluetoot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3.tiff"/><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hyperlink" Target="https://www.mileiq.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2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ifewire.com/elm327-iphone-adapter-doesnt-work-53464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hyperlink" Target="NULL" TargetMode="External"/><Relationship Id="rId6" Type="http://schemas.openxmlformats.org/officeDocument/2006/relationships/hyperlink" Target="https://www.amazon.com/SKENOY-Diagnostic-Scanner-Android-Bluetooth/dp/B01G9YXOG2/ref=sr_1_1?ie=UTF8&amp;qid=1487027925&amp;sr=8-1-spons&amp;keywords=bluetooth+OBD&amp;th=1" TargetMode="External"/><Relationship Id="rId7" Type="http://schemas.openxmlformats.org/officeDocument/2006/relationships/hyperlink" Target="https://www.amazon.com/Veepeak-Bluetooth-Scanner-Automotive-Diagnostic/dp/B011NSX27A/ref=sr_1_2?ie=UTF8&amp;qid=1487027925&amp;sr=8-2&amp;keywords=bluetooth+OBD" TargetMode="External"/><Relationship Id="rId8" Type="http://schemas.openxmlformats.org/officeDocument/2006/relationships/hyperlink" Target="https://www.amazon.com/Panlong-Bluetooth-Diagnostic-Scanner-Android/dp/B019IGO9DA/ref=sr_1_4?ie=UTF8&amp;qid=1487027925&amp;sr=8-4&amp;keywords=bluetooth+OBD&amp;th=1" TargetMode="External"/><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gp/product/B015GMRZH2/ref=oh_aui_detailpage_o01_s00?ie=UTF8&amp;psc=1" TargetMode="Externa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3700" y="2990334"/>
            <a:ext cx="10274300" cy="1769925"/>
          </a:xfrm>
          <a:prstGeom prst="rect">
            <a:avLst/>
          </a:prstGeom>
        </p:spPr>
        <p:txBody>
          <a:bodyPr>
            <a:noAutofit/>
          </a:bodyPr>
          <a:lstStyle/>
          <a:p>
            <a:pPr marL="0" indent="0" algn="l">
              <a:buNone/>
            </a:pPr>
            <a:r>
              <a:rPr lang="en-US" sz="3600" dirty="0" smtClean="0">
                <a:solidFill>
                  <a:srgbClr val="81A936"/>
                </a:solidFill>
              </a:rPr>
              <a:t>Information School Capstone ’17</a:t>
            </a:r>
          </a:p>
          <a:p>
            <a:pPr marL="0" indent="0" algn="l">
              <a:buNone/>
            </a:pPr>
            <a:endParaRPr lang="en-US" sz="1200" dirty="0">
              <a:solidFill>
                <a:srgbClr val="06233E"/>
              </a:solidFill>
            </a:endParaRPr>
          </a:p>
          <a:p>
            <a:pPr marL="0" indent="0" algn="l">
              <a:buNone/>
            </a:pPr>
            <a:r>
              <a:rPr lang="en-US" sz="1800" dirty="0" smtClean="0">
                <a:solidFill>
                  <a:srgbClr val="06233E"/>
                </a:solidFill>
              </a:rPr>
              <a:t>Assignment #3</a:t>
            </a:r>
          </a:p>
          <a:p>
            <a:pPr marL="0" indent="0" algn="l">
              <a:buNone/>
            </a:pPr>
            <a:r>
              <a:rPr lang="en-US" sz="1800" dirty="0" smtClean="0">
                <a:solidFill>
                  <a:srgbClr val="06233E"/>
                </a:solidFill>
              </a:rPr>
              <a:t>29 February 2017</a:t>
            </a:r>
          </a:p>
          <a:p>
            <a:pPr marL="0" indent="0" algn="l">
              <a:buNone/>
            </a:pPr>
            <a:endParaRPr lang="en-US" sz="1800" dirty="0" smtClean="0">
              <a:solidFill>
                <a:srgbClr val="06233E"/>
              </a:solidFill>
              <a:latin typeface="Roboto Light" charset="0"/>
              <a:ea typeface="Roboto Light" charset="0"/>
              <a:cs typeface="Roboto Light" charset="0"/>
            </a:endParaRPr>
          </a:p>
          <a:p>
            <a:pPr marL="0" indent="0" algn="l">
              <a:buNone/>
            </a:pPr>
            <a:endParaRPr lang="en-US" sz="1800" dirty="0" smtClean="0">
              <a:solidFill>
                <a:srgbClr val="06233E"/>
              </a:solidFill>
              <a:latin typeface="Roboto Light" charset="0"/>
              <a:ea typeface="Roboto Light" charset="0"/>
              <a:cs typeface="Roboto Light" charset="0"/>
            </a:endParaRPr>
          </a:p>
        </p:txBody>
      </p:sp>
      <p:sp>
        <p:nvSpPr>
          <p:cNvPr id="4" name="Title 3"/>
          <p:cNvSpPr>
            <a:spLocks noGrp="1"/>
          </p:cNvSpPr>
          <p:nvPr>
            <p:ph type="ctrTitle"/>
          </p:nvPr>
        </p:nvSpPr>
        <p:spPr>
          <a:xfrm>
            <a:off x="393700" y="1000896"/>
            <a:ext cx="9911835" cy="1556953"/>
          </a:xfrm>
        </p:spPr>
        <p:txBody>
          <a:bodyPr>
            <a:noAutofit/>
          </a:bodyPr>
          <a:lstStyle/>
          <a:p>
            <a:pPr>
              <a:tabLst>
                <a:tab pos="1819275" algn="l"/>
              </a:tabLst>
            </a:pPr>
            <a:r>
              <a:rPr lang="en-US" sz="5400" dirty="0" smtClean="0">
                <a:solidFill>
                  <a:srgbClr val="016874"/>
                </a:solidFill>
              </a:rPr>
              <a:t>Washington Road Usage Charge Pilot</a:t>
            </a:r>
            <a:endParaRPr lang="en-US" sz="5400" dirty="0">
              <a:solidFill>
                <a:srgbClr val="016874"/>
              </a:solidFill>
            </a:endParaRPr>
          </a:p>
        </p:txBody>
      </p:sp>
      <p:sp>
        <p:nvSpPr>
          <p:cNvPr id="2" name="Rectangle 1"/>
          <p:cNvSpPr/>
          <p:nvPr/>
        </p:nvSpPr>
        <p:spPr>
          <a:xfrm>
            <a:off x="393700" y="5192744"/>
            <a:ext cx="6096000" cy="923330"/>
          </a:xfrm>
          <a:prstGeom prst="rect">
            <a:avLst/>
          </a:prstGeom>
        </p:spPr>
        <p:txBody>
          <a:bodyPr>
            <a:spAutoFit/>
          </a:bodyPr>
          <a:lstStyle/>
          <a:p>
            <a:r>
              <a:rPr lang="en-US" dirty="0">
                <a:solidFill>
                  <a:srgbClr val="06233E"/>
                </a:solidFill>
                <a:latin typeface="Roboto Light" charset="0"/>
                <a:ea typeface="Roboto Light" charset="0"/>
                <a:cs typeface="Roboto Light" charset="0"/>
              </a:rPr>
              <a:t>Dylan Babbs</a:t>
            </a:r>
          </a:p>
          <a:p>
            <a:r>
              <a:rPr lang="en-US" dirty="0">
                <a:solidFill>
                  <a:srgbClr val="06233E"/>
                </a:solidFill>
                <a:latin typeface="Roboto Light" charset="0"/>
                <a:ea typeface="Roboto Light" charset="0"/>
                <a:cs typeface="Roboto Light" charset="0"/>
              </a:rPr>
              <a:t>Jackson Brown</a:t>
            </a:r>
          </a:p>
          <a:p>
            <a:r>
              <a:rPr lang="en-US" dirty="0">
                <a:solidFill>
                  <a:srgbClr val="06233E"/>
                </a:solidFill>
                <a:latin typeface="Roboto Light" charset="0"/>
                <a:ea typeface="Roboto Light" charset="0"/>
                <a:cs typeface="Roboto Light" charset="0"/>
              </a:rPr>
              <a:t>Jack </a:t>
            </a:r>
            <a:r>
              <a:rPr lang="en-US" dirty="0" smtClean="0">
                <a:solidFill>
                  <a:srgbClr val="06233E"/>
                </a:solidFill>
                <a:latin typeface="Roboto Light" charset="0"/>
                <a:ea typeface="Roboto Light" charset="0"/>
                <a:cs typeface="Roboto Light" charset="0"/>
              </a:rPr>
              <a:t>Fox</a:t>
            </a:r>
            <a:endParaRPr lang="en-US" dirty="0">
              <a:solidFill>
                <a:srgbClr val="06233E"/>
              </a:solidFill>
              <a:latin typeface="Roboto Light" charset="0"/>
              <a:ea typeface="Roboto Light" charset="0"/>
              <a:cs typeface="Roboto Light" charset="0"/>
            </a:endParaRPr>
          </a:p>
        </p:txBody>
      </p:sp>
      <p:sp>
        <p:nvSpPr>
          <p:cNvPr id="6" name="Rectangle 5"/>
          <p:cNvSpPr/>
          <p:nvPr/>
        </p:nvSpPr>
        <p:spPr>
          <a:xfrm>
            <a:off x="2799159" y="5192744"/>
            <a:ext cx="3090654" cy="646331"/>
          </a:xfrm>
          <a:prstGeom prst="rect">
            <a:avLst/>
          </a:prstGeom>
        </p:spPr>
        <p:txBody>
          <a:bodyPr wrap="square">
            <a:spAutoFit/>
          </a:bodyPr>
          <a:lstStyle/>
          <a:p>
            <a:r>
              <a:rPr lang="en-US" dirty="0">
                <a:solidFill>
                  <a:srgbClr val="06233E"/>
                </a:solidFill>
                <a:latin typeface="Roboto Light" charset="0"/>
                <a:ea typeface="Roboto Light" charset="0"/>
                <a:cs typeface="Roboto Light" charset="0"/>
              </a:rPr>
              <a:t>Nick Nordale</a:t>
            </a:r>
          </a:p>
          <a:p>
            <a:r>
              <a:rPr lang="en-US" dirty="0">
                <a:solidFill>
                  <a:srgbClr val="06233E"/>
                </a:solidFill>
                <a:latin typeface="Roboto Light" charset="0"/>
                <a:ea typeface="Roboto Light" charset="0"/>
                <a:cs typeface="Roboto Light" charset="0"/>
              </a:rPr>
              <a:t>Ishan Saksena</a:t>
            </a:r>
          </a:p>
        </p:txBody>
      </p:sp>
    </p:spTree>
    <p:extLst>
      <p:ext uri="{BB962C8B-B14F-4D97-AF65-F5344CB8AC3E}">
        <p14:creationId xmlns:p14="http://schemas.microsoft.com/office/powerpoint/2010/main" val="1537315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5421313" algn="l"/>
              </a:tabLst>
            </a:pPr>
            <a:r>
              <a:rPr lang="en-US" dirty="0" smtClean="0"/>
              <a:t>Meetings with other departmental teams</a:t>
            </a:r>
            <a:endParaRPr lang="en-US" dirty="0"/>
          </a:p>
        </p:txBody>
      </p:sp>
      <p:sp>
        <p:nvSpPr>
          <p:cNvPr id="3" name="Content Placeholder 2"/>
          <p:cNvSpPr>
            <a:spLocks noGrp="1"/>
          </p:cNvSpPr>
          <p:nvPr>
            <p:ph idx="1"/>
          </p:nvPr>
        </p:nvSpPr>
        <p:spPr/>
        <p:txBody>
          <a:bodyPr/>
          <a:lstStyle/>
          <a:p>
            <a:r>
              <a:rPr lang="en-US" dirty="0" smtClean="0"/>
              <a:t>Met with Electrical Engineering and HCDE2 teams working on same WARUC project on 2/22/17</a:t>
            </a:r>
          </a:p>
          <a:p>
            <a:r>
              <a:rPr lang="en-US" dirty="0" smtClean="0"/>
              <a:t>No contact with team HCDE1 team</a:t>
            </a:r>
          </a:p>
          <a:p>
            <a:r>
              <a:rPr lang="en-US" dirty="0" smtClean="0"/>
              <a:t>EE team to build Android application that calculates distance using velocity from OBD-II port</a:t>
            </a:r>
          </a:p>
          <a:p>
            <a:r>
              <a:rPr lang="en-US" dirty="0" smtClean="0"/>
              <a:t>HCDE2 to focus on user research and “public acceptance”; will conduct research into determining the most acceptable approach for the application. Will not build prototype</a:t>
            </a:r>
          </a:p>
          <a:p>
            <a:endParaRPr lang="en-US" dirty="0"/>
          </a:p>
          <a:p>
            <a:r>
              <a:rPr lang="en-US" dirty="0" smtClean="0">
                <a:latin typeface="Roboto" charset="0"/>
                <a:ea typeface="Roboto" charset="0"/>
                <a:cs typeface="Roboto" charset="0"/>
              </a:rPr>
              <a:t>EE contact</a:t>
            </a:r>
            <a:r>
              <a:rPr lang="en-US" dirty="0" smtClean="0"/>
              <a:t>: </a:t>
            </a:r>
            <a:r>
              <a:rPr lang="en-US" dirty="0">
                <a:solidFill>
                  <a:schemeClr val="tx1"/>
                </a:solidFill>
              </a:rPr>
              <a:t>Amanda Tran -- </a:t>
            </a:r>
            <a:r>
              <a:rPr lang="en-US" dirty="0" smtClean="0">
                <a:solidFill>
                  <a:srgbClr val="FF0000"/>
                </a:solidFill>
                <a:hlinkClick r:id="rId2"/>
              </a:rPr>
              <a:t>trana19@uw.edu</a:t>
            </a:r>
            <a:endParaRPr lang="en-US" dirty="0" smtClean="0">
              <a:solidFill>
                <a:srgbClr val="FF0000"/>
              </a:solidFill>
            </a:endParaRPr>
          </a:p>
          <a:p>
            <a:r>
              <a:rPr lang="en-US" dirty="0" smtClean="0">
                <a:latin typeface="Roboto" charset="0"/>
                <a:ea typeface="Roboto" charset="0"/>
                <a:cs typeface="Roboto" charset="0"/>
              </a:rPr>
              <a:t>HCDE2 team lead</a:t>
            </a:r>
            <a:r>
              <a:rPr lang="en-US" dirty="0" smtClean="0"/>
              <a:t>: </a:t>
            </a:r>
            <a:r>
              <a:rPr lang="en-US" dirty="0"/>
              <a:t>Alex Gilbert -- </a:t>
            </a:r>
            <a:r>
              <a:rPr lang="en-US" dirty="0" smtClean="0">
                <a:hlinkClick r:id="rId3"/>
              </a:rPr>
              <a:t>agilbe@uw.edu</a:t>
            </a:r>
            <a:endParaRPr lang="en-US" dirty="0" smtClean="0"/>
          </a:p>
          <a:p>
            <a:endParaRPr lang="en-US" dirty="0">
              <a:solidFill>
                <a:srgbClr val="FF0000"/>
              </a:solidFill>
            </a:endParaRPr>
          </a:p>
        </p:txBody>
      </p:sp>
      <p:sp>
        <p:nvSpPr>
          <p:cNvPr id="4" name="Date Placeholder 3"/>
          <p:cNvSpPr>
            <a:spLocks noGrp="1"/>
          </p:cNvSpPr>
          <p:nvPr>
            <p:ph type="dt" sz="half" idx="10"/>
          </p:nvPr>
        </p:nvSpPr>
        <p:spPr/>
        <p:txBody>
          <a:bodyPr/>
          <a:lstStyle/>
          <a:p>
            <a:fld id="{7E798AD0-67A2-C749-84AE-6D50D5389EBC}"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10</a:t>
            </a:fld>
            <a:endParaRPr lang="en-US" dirty="0"/>
          </a:p>
        </p:txBody>
      </p:sp>
    </p:spTree>
    <p:extLst>
      <p:ext uri="{BB962C8B-B14F-4D97-AF65-F5344CB8AC3E}">
        <p14:creationId xmlns:p14="http://schemas.microsoft.com/office/powerpoint/2010/main" val="1822660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(1 of 5)</a:t>
            </a:r>
            <a:endParaRPr lang="en-US" sz="2400" dirty="0"/>
          </a:p>
        </p:txBody>
      </p:sp>
      <p:sp>
        <p:nvSpPr>
          <p:cNvPr id="3" name="Content Placeholder 2"/>
          <p:cNvSpPr>
            <a:spLocks noGrp="1"/>
          </p:cNvSpPr>
          <p:nvPr>
            <p:ph idx="1"/>
          </p:nvPr>
        </p:nvSpPr>
        <p:spPr>
          <a:xfrm>
            <a:off x="838200" y="1109272"/>
            <a:ext cx="10515600" cy="5067691"/>
          </a:xfrm>
        </p:spPr>
        <p:txBody>
          <a:bodyPr/>
          <a:lstStyle/>
          <a:p>
            <a:pPr marL="0" indent="0">
              <a:buNone/>
            </a:pPr>
            <a:r>
              <a:rPr lang="en-US" dirty="0" smtClean="0">
                <a:solidFill>
                  <a:srgbClr val="81A936"/>
                </a:solidFill>
                <a:latin typeface="Roboto" charset="0"/>
                <a:ea typeface="Roboto" charset="0"/>
                <a:cs typeface="Roboto" charset="0"/>
              </a:rPr>
              <a:t>How </a:t>
            </a:r>
            <a:r>
              <a:rPr lang="en-US" dirty="0">
                <a:solidFill>
                  <a:srgbClr val="81A936"/>
                </a:solidFill>
                <a:latin typeface="Roboto" charset="0"/>
                <a:ea typeface="Roboto" charset="0"/>
                <a:cs typeface="Roboto" charset="0"/>
              </a:rPr>
              <a:t>accurate is deriving distance from the [odometer’s] </a:t>
            </a:r>
            <a:r>
              <a:rPr lang="en-US" dirty="0" smtClean="0">
                <a:solidFill>
                  <a:srgbClr val="81A936"/>
                </a:solidFill>
                <a:latin typeface="Roboto" charset="0"/>
                <a:ea typeface="Roboto" charset="0"/>
                <a:cs typeface="Roboto" charset="0"/>
              </a:rPr>
              <a:t>velocity?</a:t>
            </a:r>
          </a:p>
          <a:p>
            <a:pPr marL="0" indent="0">
              <a:buNone/>
            </a:pPr>
            <a:r>
              <a:rPr lang="en-US" dirty="0" smtClean="0"/>
              <a:t>According to our technical expert, this method is more accurate for measure the vehicle’s distance traveled than either the vehicle’s mileage odometer, or through GPS mapping. </a:t>
            </a:r>
          </a:p>
          <a:p>
            <a:pPr lvl="0"/>
            <a:r>
              <a:rPr lang="en-US" sz="2000" dirty="0"/>
              <a:t>Although owners strongly believe the odometer is an accurate measurement of vehicle miles traveled, currently there’s no federal standard for odometer accuracy. A few automakers have been sued for inaccurate odometer reporting (up to 5% variation), as the mileage reported by the odometer is used for determining the expiration of a vehicle warranty.</a:t>
            </a:r>
          </a:p>
          <a:p>
            <a:pPr lvl="0"/>
            <a:r>
              <a:rPr lang="en-US" sz="2000" dirty="0"/>
              <a:t>GPS is not always an accurate representation either. For example, miles could be over or under-reported when the signals change, or the GPS signal is temporarily obstructed. At the very small measures, GPS with map-matching may not capture mileage from lane changes, off-road or off-map deviations, etc.</a:t>
            </a:r>
          </a:p>
          <a:p>
            <a:pPr lvl="0"/>
            <a:r>
              <a:rPr lang="en-US" sz="2000" dirty="0" smtClean="0"/>
              <a:t>For purposes </a:t>
            </a:r>
            <a:r>
              <a:rPr lang="en-US" sz="2000" dirty="0"/>
              <a:t>of assessing a RUC, both odometer and GPS are treated as acceptable measures of miles driven. </a:t>
            </a:r>
          </a:p>
          <a:p>
            <a:endParaRPr lang="en-US" dirty="0" smtClean="0"/>
          </a:p>
          <a:p>
            <a:endParaRPr lang="en-US" dirty="0"/>
          </a:p>
        </p:txBody>
      </p:sp>
      <p:sp>
        <p:nvSpPr>
          <p:cNvPr id="4" name="Date Placeholder 3"/>
          <p:cNvSpPr>
            <a:spLocks noGrp="1"/>
          </p:cNvSpPr>
          <p:nvPr>
            <p:ph type="dt" sz="half" idx="10"/>
          </p:nvPr>
        </p:nvSpPr>
        <p:spPr/>
        <p:txBody>
          <a:bodyPr/>
          <a:lstStyle/>
          <a:p>
            <a:fld id="{2CA2EDE7-DA62-6143-B450-0A2A03E9A5C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11</a:t>
            </a:fld>
            <a:endParaRPr lang="en-US" dirty="0"/>
          </a:p>
        </p:txBody>
      </p:sp>
    </p:spTree>
    <p:extLst>
      <p:ext uri="{BB962C8B-B14F-4D97-AF65-F5344CB8AC3E}">
        <p14:creationId xmlns:p14="http://schemas.microsoft.com/office/powerpoint/2010/main" val="188638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(2 </a:t>
            </a:r>
            <a:r>
              <a:rPr lang="en-US" sz="2400" dirty="0"/>
              <a:t>of 5)</a:t>
            </a:r>
            <a:endParaRPr lang="en-US"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Which Model Year vehicles have OBD ports? </a:t>
            </a:r>
            <a:endParaRPr lang="en-US" dirty="0" smtClean="0">
              <a:solidFill>
                <a:srgbClr val="81A936"/>
              </a:solidFill>
              <a:latin typeface="Roboto" charset="0"/>
              <a:ea typeface="Roboto" charset="0"/>
              <a:cs typeface="Roboto" charset="0"/>
            </a:endParaRPr>
          </a:p>
          <a:p>
            <a:pPr marL="0" indent="0">
              <a:buNone/>
            </a:pPr>
            <a:r>
              <a:rPr lang="en-US" dirty="0"/>
              <a:t>A</a:t>
            </a:r>
            <a:r>
              <a:rPr lang="en-US" dirty="0" smtClean="0"/>
              <a:t>lthough </a:t>
            </a:r>
            <a:r>
              <a:rPr lang="en-US" dirty="0"/>
              <a:t>the OBDII standards were not finalized by the regulatory agencies until 2006, all vehicles sold since 1996 have an OBD port that is capable of providing data required to calculate a RUC. </a:t>
            </a:r>
            <a:endParaRPr lang="en-US" dirty="0" smtClean="0"/>
          </a:p>
        </p:txBody>
      </p:sp>
      <p:sp>
        <p:nvSpPr>
          <p:cNvPr id="4" name="Date Placeholder 3"/>
          <p:cNvSpPr>
            <a:spLocks noGrp="1"/>
          </p:cNvSpPr>
          <p:nvPr>
            <p:ph type="dt" sz="half" idx="10"/>
          </p:nvPr>
        </p:nvSpPr>
        <p:spPr/>
        <p:txBody>
          <a:bodyPr/>
          <a:lstStyle/>
          <a:p>
            <a:fld id="{8A48ABBC-4AEF-4E4E-ADD8-04EDF00DEC56}"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12</a:t>
            </a:fld>
            <a:endParaRPr lang="en-US" dirty="0"/>
          </a:p>
        </p:txBody>
      </p:sp>
      <p:sp>
        <p:nvSpPr>
          <p:cNvPr id="7" name="Content Placeholder 2"/>
          <p:cNvSpPr txBox="1">
            <a:spLocks/>
          </p:cNvSpPr>
          <p:nvPr/>
        </p:nvSpPr>
        <p:spPr>
          <a:xfrm>
            <a:off x="838200" y="3207897"/>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ODD-II devices store data? </a:t>
            </a:r>
          </a:p>
          <a:p>
            <a:pPr marL="0" indent="0">
              <a:buNone/>
            </a:pPr>
            <a:r>
              <a:rPr lang="en-US" dirty="0"/>
              <a:t>Y</a:t>
            </a:r>
            <a:r>
              <a:rPr lang="en-US" dirty="0" smtClean="0"/>
              <a:t>es. It </a:t>
            </a:r>
            <a:r>
              <a:rPr lang="en-US" dirty="0"/>
              <a:t>might be worth researching the ability of the smartphone to store mileage data, rather than storing it on the OBDII device. </a:t>
            </a:r>
            <a:r>
              <a:rPr lang="en-US" dirty="0" smtClean="0"/>
              <a:t>Possible collaboration with a </a:t>
            </a:r>
            <a:r>
              <a:rPr lang="en-US" dirty="0"/>
              <a:t>firm from Norway [Q-Free, </a:t>
            </a:r>
            <a:r>
              <a:rPr lang="en-US" u="sng" dirty="0">
                <a:hlinkClick r:id="rId2"/>
              </a:rPr>
              <a:t>https://</a:t>
            </a:r>
            <a:r>
              <a:rPr lang="en-US" u="sng" dirty="0" smtClean="0">
                <a:hlinkClick r:id="rId2"/>
              </a:rPr>
              <a:t>www.q-free.com</a:t>
            </a:r>
            <a:r>
              <a:rPr lang="en-US" dirty="0" smtClean="0"/>
              <a:t>] reported </a:t>
            </a:r>
            <a:r>
              <a:rPr lang="en-US" dirty="0"/>
              <a:t>they were working on an app that would keep road charging information on the phone itself (I believe they were considering tolls, not RUC).</a:t>
            </a:r>
          </a:p>
        </p:txBody>
      </p:sp>
    </p:spTree>
    <p:extLst>
      <p:ext uri="{BB962C8B-B14F-4D97-AF65-F5344CB8AC3E}">
        <p14:creationId xmlns:p14="http://schemas.microsoft.com/office/powerpoint/2010/main" val="26874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(3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often is mileage data transmitted to the cloud?</a:t>
            </a:r>
          </a:p>
          <a:p>
            <a:pPr marL="0" indent="0">
              <a:buNone/>
            </a:pPr>
            <a:r>
              <a:rPr lang="en-US" dirty="0"/>
              <a:t>In the recent California pilot, the transmission of data is 1x per day. This is </a:t>
            </a:r>
            <a:r>
              <a:rPr lang="en-US" dirty="0" smtClean="0"/>
              <a:t>not </a:t>
            </a:r>
            <a:r>
              <a:rPr lang="en-US" dirty="0"/>
              <a:t>a requirement, since mileage is billed to RUC participants only once every </a:t>
            </a:r>
            <a:r>
              <a:rPr lang="en-US" dirty="0" smtClean="0"/>
              <a:t>month </a:t>
            </a:r>
            <a:r>
              <a:rPr lang="en-US" dirty="0"/>
              <a:t>(or quarter). </a:t>
            </a:r>
            <a:endParaRPr lang="en-US" dirty="0" smtClean="0"/>
          </a:p>
          <a:p>
            <a:pPr lvl="0"/>
            <a:r>
              <a:rPr lang="en-US" sz="2400" dirty="0"/>
              <a:t>As the team considers ways to build an app that users will like, having mileage data available at least daily (if not in real-time) might be a desirable feature that can spawn other interesting features. For example, OBDII device providers </a:t>
            </a:r>
            <a:r>
              <a:rPr lang="en-US" sz="2400" dirty="0" smtClean="0">
                <a:hlinkClick r:id="rId2"/>
              </a:rPr>
              <a:t>Azuga</a:t>
            </a:r>
            <a:r>
              <a:rPr lang="en-US" sz="2400" dirty="0" smtClean="0"/>
              <a:t>, </a:t>
            </a:r>
            <a:r>
              <a:rPr lang="en-US" sz="2400" dirty="0">
                <a:hlinkClick r:id="rId3"/>
              </a:rPr>
              <a:t>IMS</a:t>
            </a:r>
            <a:r>
              <a:rPr lang="en-US" sz="2400" dirty="0"/>
              <a:t> </a:t>
            </a:r>
            <a:r>
              <a:rPr lang="en-US" sz="2400" dirty="0" smtClean="0"/>
              <a:t>and </a:t>
            </a:r>
            <a:r>
              <a:rPr lang="en-US" sz="2400" dirty="0" smtClean="0">
                <a:hlinkClick r:id="rId4"/>
              </a:rPr>
              <a:t>Automatic</a:t>
            </a:r>
            <a:r>
              <a:rPr lang="en-US" sz="2400" dirty="0"/>
              <a:t> </a:t>
            </a:r>
            <a:r>
              <a:rPr lang="en-US" sz="2400" dirty="0" smtClean="0"/>
              <a:t>all </a:t>
            </a:r>
            <a:r>
              <a:rPr lang="en-US" sz="2400" dirty="0"/>
              <a:t>have interesting features to provide drivers so that the data they are collecting for their clients (government RUC and tolling programs, insurance companies wanting to verify mileage) is not the only reason for drivers to use their devices.</a:t>
            </a:r>
          </a:p>
          <a:p>
            <a:endParaRPr lang="en-US" dirty="0" smtClean="0"/>
          </a:p>
        </p:txBody>
      </p:sp>
      <p:sp>
        <p:nvSpPr>
          <p:cNvPr id="4" name="Date Placeholder 3"/>
          <p:cNvSpPr>
            <a:spLocks noGrp="1"/>
          </p:cNvSpPr>
          <p:nvPr>
            <p:ph type="dt" sz="half" idx="10"/>
          </p:nvPr>
        </p:nvSpPr>
        <p:spPr/>
        <p:txBody>
          <a:bodyPr/>
          <a:lstStyle/>
          <a:p>
            <a:fld id="{1802BB0A-187B-7C42-8155-5DCBE006E981}"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13</a:t>
            </a:fld>
            <a:endParaRPr lang="en-US" dirty="0"/>
          </a:p>
        </p:txBody>
      </p:sp>
    </p:spTree>
    <p:extLst>
      <p:ext uri="{BB962C8B-B14F-4D97-AF65-F5344CB8AC3E}">
        <p14:creationId xmlns:p14="http://schemas.microsoft.com/office/powerpoint/2010/main" val="168625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(4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a:t>
            </a:r>
            <a:r>
              <a:rPr lang="en-US" dirty="0" smtClean="0">
                <a:solidFill>
                  <a:srgbClr val="81A936"/>
                </a:solidFill>
                <a:latin typeface="Roboto" charset="0"/>
                <a:ea typeface="Roboto" charset="0"/>
                <a:cs typeface="Roboto" charset="0"/>
              </a:rPr>
              <a:t>Bluetooth </a:t>
            </a:r>
            <a:r>
              <a:rPr lang="en-US" dirty="0">
                <a:solidFill>
                  <a:srgbClr val="81A936"/>
                </a:solidFill>
                <a:latin typeface="Roboto" charset="0"/>
                <a:ea typeface="Roboto" charset="0"/>
                <a:cs typeface="Roboto" charset="0"/>
              </a:rPr>
              <a:t>technology?</a:t>
            </a:r>
          </a:p>
          <a:p>
            <a:pPr marL="0" indent="0">
              <a:buNone/>
            </a:pPr>
            <a:r>
              <a:rPr lang="en-US" dirty="0"/>
              <a:t>Market forecasts from 2010 indicate that about 90% of new vehicles would be Bluetooth enabled by 2016. The team might want to research this question further. However, in reality, dependability of Bluetooth in automobiles has been poor. If consumers are frustrated by the poor performance, relying on Bluetooth as a means of critical vehicle authentication for RUC purposes could be an issue. </a:t>
            </a:r>
            <a:r>
              <a:rPr lang="en-US" dirty="0" smtClean="0">
                <a:hlinkClick r:id="rId2"/>
              </a:rPr>
              <a:t>More info</a:t>
            </a:r>
            <a:r>
              <a:rPr lang="en-US" dirty="0" smtClean="0"/>
              <a:t>.</a:t>
            </a:r>
          </a:p>
          <a:p>
            <a:pPr lvl="0"/>
            <a:r>
              <a:rPr lang="en-US" sz="2400" dirty="0"/>
              <a:t>For the pilot project (and development of this app), we are not concerned about wide availability of Bluetooth or USB, since the smartphone approach is still in proof-of-concept phase. If the team uses Bluetooth or USB as a means of RUC vehicle authentication, we will just need to point out that the system’s functionality will depend upon the availability and reliability of the drivers’ in-vehicle Bluetooth capabilities. </a:t>
            </a:r>
          </a:p>
          <a:p>
            <a:endParaRPr lang="en-US" dirty="0" smtClean="0"/>
          </a:p>
        </p:txBody>
      </p:sp>
      <p:sp>
        <p:nvSpPr>
          <p:cNvPr id="4" name="Date Placeholder 3"/>
          <p:cNvSpPr>
            <a:spLocks noGrp="1"/>
          </p:cNvSpPr>
          <p:nvPr>
            <p:ph type="dt" sz="half" idx="10"/>
          </p:nvPr>
        </p:nvSpPr>
        <p:spPr/>
        <p:txBody>
          <a:bodyPr/>
          <a:lstStyle/>
          <a:p>
            <a:fld id="{712DDC41-8C54-754C-8726-1932841729F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14</a:t>
            </a:fld>
            <a:endParaRPr lang="en-US" dirty="0"/>
          </a:p>
        </p:txBody>
      </p:sp>
    </p:spTree>
    <p:extLst>
      <p:ext uri="{BB962C8B-B14F-4D97-AF65-F5344CB8AC3E}">
        <p14:creationId xmlns:p14="http://schemas.microsoft.com/office/powerpoint/2010/main" val="89382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(5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USB inputs? </a:t>
            </a:r>
            <a:endParaRPr lang="en-US" dirty="0" smtClean="0">
              <a:solidFill>
                <a:srgbClr val="81A936"/>
              </a:solidFill>
              <a:latin typeface="Roboto" charset="0"/>
              <a:ea typeface="Roboto" charset="0"/>
              <a:cs typeface="Roboto" charset="0"/>
            </a:endParaRPr>
          </a:p>
          <a:p>
            <a:pPr marL="0" indent="0">
              <a:buNone/>
            </a:pPr>
            <a:r>
              <a:rPr lang="en-US" dirty="0"/>
              <a:t> The number has increased from 3.3 million in vehicles sold in 2005, to a projected 16.7 million in vehicles sold MY 2022</a:t>
            </a:r>
            <a:r>
              <a:rPr lang="en-US" dirty="0" smtClean="0"/>
              <a:t>.</a:t>
            </a:r>
          </a:p>
        </p:txBody>
      </p:sp>
      <p:sp>
        <p:nvSpPr>
          <p:cNvPr id="4" name="Date Placeholder 3"/>
          <p:cNvSpPr>
            <a:spLocks noGrp="1"/>
          </p:cNvSpPr>
          <p:nvPr>
            <p:ph type="dt" sz="half" idx="10"/>
          </p:nvPr>
        </p:nvSpPr>
        <p:spPr/>
        <p:txBody>
          <a:bodyPr/>
          <a:lstStyle/>
          <a:p>
            <a:fld id="{C64AAFB4-73AB-8041-9663-2CAC7E2F4ED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15</a:t>
            </a:fld>
            <a:endParaRPr lang="en-US" dirty="0"/>
          </a:p>
        </p:txBody>
      </p:sp>
      <p:sp>
        <p:nvSpPr>
          <p:cNvPr id="7" name="Content Placeholder 2"/>
          <p:cNvSpPr txBox="1">
            <a:spLocks/>
          </p:cNvSpPr>
          <p:nvPr/>
        </p:nvSpPr>
        <p:spPr>
          <a:xfrm>
            <a:off x="838200" y="2863122"/>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vehicles be authenticated via the USB port</a:t>
            </a:r>
            <a:r>
              <a:rPr lang="en-US" dirty="0" smtClean="0">
                <a:solidFill>
                  <a:srgbClr val="81A936"/>
                </a:solidFill>
                <a:latin typeface="Roboto" charset="0"/>
                <a:ea typeface="Roboto" charset="0"/>
                <a:cs typeface="Roboto" charset="0"/>
              </a:rPr>
              <a:t>?</a:t>
            </a:r>
          </a:p>
          <a:p>
            <a:pPr marL="0" indent="0">
              <a:buNone/>
            </a:pPr>
            <a:r>
              <a:rPr lang="en-US" dirty="0" smtClean="0"/>
              <a:t>Still unknown </a:t>
            </a:r>
            <a:r>
              <a:rPr lang="mr-IN" dirty="0" smtClean="0"/>
              <a:t>–</a:t>
            </a:r>
            <a:r>
              <a:rPr lang="en-US" dirty="0" smtClean="0"/>
              <a:t> will continue to research</a:t>
            </a:r>
          </a:p>
        </p:txBody>
      </p:sp>
    </p:spTree>
    <p:extLst>
      <p:ext uri="{BB962C8B-B14F-4D97-AF65-F5344CB8AC3E}">
        <p14:creationId xmlns:p14="http://schemas.microsoft.com/office/powerpoint/2010/main" val="110778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Considerations</a:t>
            </a:r>
            <a:endParaRPr lang="en-US" dirty="0"/>
          </a:p>
        </p:txBody>
      </p:sp>
      <p:sp>
        <p:nvSpPr>
          <p:cNvPr id="12" name="Content Placeholder 11"/>
          <p:cNvSpPr>
            <a:spLocks noGrp="1"/>
          </p:cNvSpPr>
          <p:nvPr>
            <p:ph idx="1"/>
          </p:nvPr>
        </p:nvSpPr>
        <p:spPr>
          <a:xfrm>
            <a:off x="838200" y="1351722"/>
            <a:ext cx="8070273" cy="4825241"/>
          </a:xfrm>
        </p:spPr>
        <p:txBody>
          <a:bodyPr/>
          <a:lstStyle/>
          <a:p>
            <a:r>
              <a:rPr lang="en-US" dirty="0" smtClean="0"/>
              <a:t>Project to be built with </a:t>
            </a:r>
            <a:r>
              <a:rPr lang="en-US" dirty="0" smtClean="0">
                <a:latin typeface="Roboto" charset="0"/>
                <a:ea typeface="Roboto" charset="0"/>
                <a:cs typeface="Roboto" charset="0"/>
              </a:rPr>
              <a:t>iOS/Swift</a:t>
            </a:r>
          </a:p>
          <a:p>
            <a:endParaRPr lang="en-US" dirty="0" smtClean="0"/>
          </a:p>
          <a:p>
            <a:pPr marL="0" indent="0">
              <a:buNone/>
            </a:pPr>
            <a:r>
              <a:rPr lang="en-US" dirty="0" smtClean="0">
                <a:solidFill>
                  <a:srgbClr val="81A936"/>
                </a:solidFill>
                <a:latin typeface="Roboto" charset="0"/>
                <a:ea typeface="Roboto" charset="0"/>
                <a:cs typeface="Roboto" charset="0"/>
              </a:rPr>
              <a:t>Why?</a:t>
            </a:r>
          </a:p>
          <a:p>
            <a:r>
              <a:rPr lang="en-US" dirty="0" smtClean="0"/>
              <a:t>Team has experience with iOS development</a:t>
            </a:r>
          </a:p>
          <a:p>
            <a:r>
              <a:rPr lang="en-US" dirty="0" smtClean="0"/>
              <a:t>EE team is already building Android</a:t>
            </a:r>
          </a:p>
          <a:p>
            <a:r>
              <a:rPr lang="en-US" dirty="0" smtClean="0"/>
              <a:t>iOS is second most popular mobile OS in the United States</a:t>
            </a:r>
            <a:endParaRPr lang="en-US" dirty="0"/>
          </a:p>
        </p:txBody>
      </p:sp>
      <p:sp>
        <p:nvSpPr>
          <p:cNvPr id="4" name="Date Placeholder 3"/>
          <p:cNvSpPr>
            <a:spLocks noGrp="1"/>
          </p:cNvSpPr>
          <p:nvPr>
            <p:ph type="dt" sz="half" idx="10"/>
          </p:nvPr>
        </p:nvSpPr>
        <p:spPr/>
        <p:txBody>
          <a:bodyPr/>
          <a:lstStyle/>
          <a:p>
            <a:fld id="{A37AE9A2-4BE1-6949-BF9D-B1D65EA4D689}"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16</a:t>
            </a:fld>
            <a:endParaRPr lang="en-US"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372600" y="1232452"/>
            <a:ext cx="2401026" cy="2371385"/>
          </a:xfrm>
          <a:prstGeom prst="rect">
            <a:avLst/>
          </a:prstGeom>
        </p:spPr>
      </p:pic>
    </p:spTree>
    <p:extLst>
      <p:ext uri="{BB962C8B-B14F-4D97-AF65-F5344CB8AC3E}">
        <p14:creationId xmlns:p14="http://schemas.microsoft.com/office/powerpoint/2010/main" val="92686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a:t>
            </a:r>
            <a:r>
              <a:rPr lang="en-US" dirty="0" smtClean="0"/>
              <a:t>1 </a:t>
            </a:r>
            <a:r>
              <a:rPr lang="en-US" sz="2400" dirty="0" smtClean="0"/>
              <a:t>(of 3)</a:t>
            </a:r>
            <a:endParaRPr lang="en-US" dirty="0"/>
          </a:p>
        </p:txBody>
      </p:sp>
      <p:sp>
        <p:nvSpPr>
          <p:cNvPr id="4" name="Date Placeholder 3"/>
          <p:cNvSpPr>
            <a:spLocks noGrp="1"/>
          </p:cNvSpPr>
          <p:nvPr>
            <p:ph type="dt" sz="half" idx="10"/>
          </p:nvPr>
        </p:nvSpPr>
        <p:spPr/>
        <p:txBody>
          <a:bodyPr/>
          <a:lstStyle/>
          <a:p>
            <a:fld id="{964FF7CD-5752-D34B-8B09-E15CF6F41E5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17</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Michael is a recent graduate of the University of Washington working at Microsoft in Redmond, WA</a:t>
            </a:r>
          </a:p>
          <a:p>
            <a:r>
              <a:rPr lang="en-US" sz="2200" dirty="0" smtClean="0"/>
              <a:t>Living in Capitol Hill, Michael commutes to the eastside 5 days a week across the 520 to get to work</a:t>
            </a:r>
          </a:p>
          <a:p>
            <a:r>
              <a:rPr lang="en-US" sz="2200" dirty="0" smtClean="0"/>
              <a:t>Michael drives a white 2001 Ford Escape, which averages 25-30 mile per gallon</a:t>
            </a:r>
          </a:p>
          <a:p>
            <a:r>
              <a:rPr lang="en-US" sz="2200" dirty="0" smtClean="0"/>
              <a:t>One day at work, Michael sees a senior executive at the company parking lot driving a Tesla and realizes that he doesn’t have to pay the gas tax Michael has to when he goes to the pump</a:t>
            </a:r>
          </a:p>
          <a:p>
            <a:r>
              <a:rPr lang="en-US" sz="2200" dirty="0" smtClean="0"/>
              <a:t>Michael is unhappy about this and wants the WA state government to enact a fair tax across all citizens (regardless of car type) to improve roads</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1" y="2424522"/>
            <a:ext cx="3190103"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Michael Cornell</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Bachelors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Seattle</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2001 Ford Escape</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1248" y="1132857"/>
            <a:ext cx="1195202" cy="1197864"/>
          </a:xfrm>
          <a:prstGeom prst="ellipse">
            <a:avLst/>
          </a:prstGeom>
        </p:spPr>
      </p:pic>
    </p:spTree>
    <p:extLst>
      <p:ext uri="{BB962C8B-B14F-4D97-AF65-F5344CB8AC3E}">
        <p14:creationId xmlns:p14="http://schemas.microsoft.com/office/powerpoint/2010/main" val="633443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a:t>
            </a:r>
            <a:r>
              <a:rPr lang="en-US" dirty="0"/>
              <a:t>2 </a:t>
            </a:r>
            <a:r>
              <a:rPr lang="en-US" sz="2400" dirty="0"/>
              <a:t>(of 3)</a:t>
            </a:r>
            <a:endParaRPr lang="en-US" dirty="0"/>
          </a:p>
        </p:txBody>
      </p:sp>
      <p:sp>
        <p:nvSpPr>
          <p:cNvPr id="4" name="Date Placeholder 3"/>
          <p:cNvSpPr>
            <a:spLocks noGrp="1"/>
          </p:cNvSpPr>
          <p:nvPr>
            <p:ph type="dt" sz="half" idx="10"/>
          </p:nvPr>
        </p:nvSpPr>
        <p:spPr/>
        <p:txBody>
          <a:bodyPr/>
          <a:lstStyle/>
          <a:p>
            <a:fld id="{AE82A902-5BFA-634A-9AA5-ED458E532D1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18</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Jaclyn is an office manager at a Tacoma medical clinic</a:t>
            </a:r>
          </a:p>
          <a:p>
            <a:r>
              <a:rPr lang="en-US" sz="2200" dirty="0" smtClean="0"/>
              <a:t>As an avid skier, Jaclyn travels to Stevens Pass every weekend during the winter season</a:t>
            </a:r>
          </a:p>
          <a:p>
            <a:r>
              <a:rPr lang="en-US" sz="2200" dirty="0" smtClean="0"/>
              <a:t>Similar to Michael, Jaclyn is frustrated by the unfair gas tax she has to pay with her 20 mpg Acura TL compared to fuel efficient vehicles</a:t>
            </a:r>
          </a:p>
          <a:p>
            <a:r>
              <a:rPr lang="en-US" sz="2200" dirty="0" smtClean="0"/>
              <a:t>Jaclyn heard about the WARUC pilot program through the the KING5 daily news and is eager to volunteer for the program because she wants to make a difference</a:t>
            </a:r>
          </a:p>
          <a:p>
            <a:r>
              <a:rPr lang="en-US" sz="2200" dirty="0" smtClean="0"/>
              <a:t>Jaclyn purchased a brand-new iPhone 7 two months, and would like to sign up for “mobile-only GPS” reporting option available in the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Jaclyn Smith</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24</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Associates</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Single</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Tacoma</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2006 Acura TL</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32857"/>
            <a:ext cx="1197864" cy="1197864"/>
          </a:xfrm>
          <a:prstGeom prst="ellipse">
            <a:avLst/>
          </a:prstGeom>
        </p:spPr>
      </p:pic>
    </p:spTree>
    <p:extLst>
      <p:ext uri="{BB962C8B-B14F-4D97-AF65-F5344CB8AC3E}">
        <p14:creationId xmlns:p14="http://schemas.microsoft.com/office/powerpoint/2010/main" val="1212449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 # </a:t>
            </a:r>
            <a:r>
              <a:rPr lang="en-US" dirty="0"/>
              <a:t>3 </a:t>
            </a:r>
            <a:r>
              <a:rPr lang="en-US" sz="2400" dirty="0"/>
              <a:t>(of 3)</a:t>
            </a:r>
            <a:endParaRPr lang="en-US" sz="3200" dirty="0"/>
          </a:p>
        </p:txBody>
      </p:sp>
      <p:sp>
        <p:nvSpPr>
          <p:cNvPr id="4" name="Date Placeholder 3"/>
          <p:cNvSpPr>
            <a:spLocks noGrp="1"/>
          </p:cNvSpPr>
          <p:nvPr>
            <p:ph type="dt" sz="half" idx="10"/>
          </p:nvPr>
        </p:nvSpPr>
        <p:spPr/>
        <p:txBody>
          <a:bodyPr/>
          <a:lstStyle/>
          <a:p>
            <a:fld id="{115839E5-358A-AE49-97D5-146011E4D75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19</a:t>
            </a:fld>
            <a:endParaRPr lang="en-US" dirty="0"/>
          </a:p>
        </p:txBody>
      </p:sp>
      <p:sp>
        <p:nvSpPr>
          <p:cNvPr id="8" name="Content Placeholder 2"/>
          <p:cNvSpPr>
            <a:spLocks noGrp="1"/>
          </p:cNvSpPr>
          <p:nvPr>
            <p:ph idx="1"/>
          </p:nvPr>
        </p:nvSpPr>
        <p:spPr>
          <a:xfrm>
            <a:off x="4188940" y="1129300"/>
            <a:ext cx="7164859" cy="5047663"/>
          </a:xfrm>
        </p:spPr>
        <p:txBody>
          <a:bodyPr/>
          <a:lstStyle/>
          <a:p>
            <a:r>
              <a:rPr lang="en-US" sz="2200" dirty="0" smtClean="0"/>
              <a:t>John is a senior director at the Bill &amp; Melinda Gates Foundation, commuting to Seattle five days a week from Kirkland</a:t>
            </a:r>
          </a:p>
          <a:p>
            <a:r>
              <a:rPr lang="en-US" sz="2200" dirty="0" smtClean="0"/>
              <a:t>At work, John focuses on public policy issues around the environment, and is passionate about transportation infrastructure in WA state</a:t>
            </a:r>
          </a:p>
          <a:p>
            <a:r>
              <a:rPr lang="en-US" sz="2200" dirty="0" smtClean="0"/>
              <a:t>John has noticed the continuing lack of funding for WA roads due to the unbalanced gas tax and wants to take part in the WARUC pilot program</a:t>
            </a:r>
          </a:p>
          <a:p>
            <a:r>
              <a:rPr lang="en-US" sz="2200" dirty="0" smtClean="0"/>
              <a:t>John’s navy blue BMW i8 has an OBD-II port, and is interested in leveraging this port during the pilot program</a:t>
            </a:r>
            <a:endParaRPr lang="en-US" sz="2200" dirty="0"/>
          </a:p>
        </p:txBody>
      </p:sp>
      <p:sp>
        <p:nvSpPr>
          <p:cNvPr id="9" name="Content Placeholder 2"/>
          <p:cNvSpPr txBox="1">
            <a:spLocks/>
          </p:cNvSpPr>
          <p:nvPr/>
        </p:nvSpPr>
        <p:spPr>
          <a:xfrm>
            <a:off x="988541" y="1351722"/>
            <a:ext cx="7164859"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ontent Placeholder 2"/>
          <p:cNvSpPr txBox="1">
            <a:spLocks/>
          </p:cNvSpPr>
          <p:nvPr/>
        </p:nvSpPr>
        <p:spPr>
          <a:xfrm>
            <a:off x="751702" y="2424522"/>
            <a:ext cx="2980040" cy="56692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solidFill>
                  <a:srgbClr val="81A936"/>
                </a:solidFill>
                <a:latin typeface="Roboto" charset="0"/>
                <a:ea typeface="Roboto" charset="0"/>
                <a:cs typeface="Roboto" charset="0"/>
              </a:rPr>
              <a:t>John Lent</a:t>
            </a:r>
          </a:p>
        </p:txBody>
      </p:sp>
      <p:graphicFrame>
        <p:nvGraphicFramePr>
          <p:cNvPr id="14" name="Table 13"/>
          <p:cNvGraphicFramePr>
            <a:graphicFrameLocks noGrp="1"/>
          </p:cNvGraphicFramePr>
          <p:nvPr>
            <p:extLst/>
          </p:nvPr>
        </p:nvGraphicFramePr>
        <p:xfrm>
          <a:off x="787399" y="2990334"/>
          <a:ext cx="3401541" cy="2545493"/>
        </p:xfrm>
        <a:graphic>
          <a:graphicData uri="http://schemas.openxmlformats.org/drawingml/2006/table">
            <a:tbl>
              <a:tblPr firstRow="1" bandRow="1">
                <a:tableStyleId>{5C22544A-7EE6-4342-B048-85BDC9FD1C3A}</a:tableStyleId>
              </a:tblPr>
              <a:tblGrid>
                <a:gridCol w="1226752"/>
                <a:gridCol w="2174789"/>
              </a:tblGrid>
              <a:tr h="488770">
                <a:tc>
                  <a:txBody>
                    <a:bodyPr/>
                    <a:lstStyle/>
                    <a:p>
                      <a:r>
                        <a:rPr lang="en-US" b="0" i="0" dirty="0" smtClean="0">
                          <a:solidFill>
                            <a:srgbClr val="04223F"/>
                          </a:solidFill>
                          <a:latin typeface="Roboto" charset="0"/>
                          <a:ea typeface="Roboto" charset="0"/>
                          <a:cs typeface="Roboto" charset="0"/>
                        </a:rPr>
                        <a:t>Age</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56</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Education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MBA</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Marital</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Married</a:t>
                      </a:r>
                      <a:endParaRPr lang="en-US" b="0" i="0" dirty="0">
                        <a:solidFill>
                          <a:srgbClr val="04223F"/>
                        </a:solidFill>
                        <a:latin typeface="Roboto Light" charset="0"/>
                        <a:ea typeface="Roboto Light" charset="0"/>
                        <a:cs typeface="Roboto Light" charset="0"/>
                      </a:endParaRPr>
                    </a:p>
                  </a:txBody>
                  <a:tcPr>
                    <a:noFill/>
                  </a:tcPr>
                </a:tc>
              </a:tr>
              <a:tr h="488770">
                <a:tc>
                  <a:txBody>
                    <a:bodyPr/>
                    <a:lstStyle/>
                    <a:p>
                      <a:r>
                        <a:rPr lang="en-US" b="0" i="0" dirty="0" smtClean="0">
                          <a:solidFill>
                            <a:srgbClr val="04223F"/>
                          </a:solidFill>
                          <a:latin typeface="Roboto" charset="0"/>
                          <a:ea typeface="Roboto" charset="0"/>
                          <a:cs typeface="Roboto" charset="0"/>
                        </a:rPr>
                        <a:t>Location</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Kirkland</a:t>
                      </a:r>
                      <a:endParaRPr lang="en-US" b="0" i="0" dirty="0">
                        <a:solidFill>
                          <a:srgbClr val="04223F"/>
                        </a:solidFill>
                        <a:latin typeface="Roboto Light" charset="0"/>
                        <a:ea typeface="Roboto Light" charset="0"/>
                        <a:cs typeface="Roboto Light" charset="0"/>
                      </a:endParaRPr>
                    </a:p>
                  </a:txBody>
                  <a:tcPr>
                    <a:noFill/>
                  </a:tcPr>
                </a:tc>
              </a:tr>
              <a:tr h="590413">
                <a:tc>
                  <a:txBody>
                    <a:bodyPr/>
                    <a:lstStyle/>
                    <a:p>
                      <a:r>
                        <a:rPr lang="en-US" b="0" i="0" dirty="0" smtClean="0">
                          <a:solidFill>
                            <a:srgbClr val="04223F"/>
                          </a:solidFill>
                          <a:latin typeface="Roboto" charset="0"/>
                          <a:ea typeface="Roboto" charset="0"/>
                          <a:cs typeface="Roboto" charset="0"/>
                        </a:rPr>
                        <a:t>Car</a:t>
                      </a:r>
                      <a:endParaRPr lang="en-US" b="0" i="0" dirty="0">
                        <a:solidFill>
                          <a:srgbClr val="04223F"/>
                        </a:solidFill>
                        <a:latin typeface="Roboto" charset="0"/>
                        <a:ea typeface="Roboto" charset="0"/>
                        <a:cs typeface="Roboto" charset="0"/>
                      </a:endParaRPr>
                    </a:p>
                  </a:txBody>
                  <a:tcPr>
                    <a:noFill/>
                  </a:tcPr>
                </a:tc>
                <a:tc>
                  <a:txBody>
                    <a:bodyPr/>
                    <a:lstStyle/>
                    <a:p>
                      <a:r>
                        <a:rPr lang="en-US" b="0" i="0" dirty="0" smtClean="0">
                          <a:solidFill>
                            <a:srgbClr val="04223F"/>
                          </a:solidFill>
                          <a:latin typeface="Roboto Light" charset="0"/>
                          <a:ea typeface="Roboto Light" charset="0"/>
                          <a:cs typeface="Roboto Light" charset="0"/>
                        </a:rPr>
                        <a:t>BMW i8</a:t>
                      </a:r>
                      <a:endParaRPr lang="en-US" b="0" i="0" dirty="0">
                        <a:solidFill>
                          <a:srgbClr val="04223F"/>
                        </a:solidFill>
                        <a:latin typeface="Roboto Light" charset="0"/>
                        <a:ea typeface="Roboto Light" charset="0"/>
                        <a:cs typeface="Roboto Light" charset="0"/>
                      </a:endParaRPr>
                    </a:p>
                  </a:txBody>
                  <a:tcPr>
                    <a:noFill/>
                  </a:tcPr>
                </a:tc>
              </a:tr>
            </a:tbl>
          </a:graphicData>
        </a:graphic>
      </p:graphicFrame>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248" y="1129300"/>
            <a:ext cx="1198610" cy="1197864"/>
          </a:xfrm>
          <a:prstGeom prst="ellipse">
            <a:avLst/>
          </a:prstGeom>
        </p:spPr>
      </p:pic>
    </p:spTree>
    <p:extLst>
      <p:ext uri="{BB962C8B-B14F-4D97-AF65-F5344CB8AC3E}">
        <p14:creationId xmlns:p14="http://schemas.microsoft.com/office/powerpoint/2010/main" val="167764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571500" indent="-571500">
              <a:lnSpc>
                <a:spcPct val="150000"/>
              </a:lnSpc>
              <a:buFont typeface="+mj-lt"/>
              <a:buAutoNum type="romanUcPeriod"/>
            </a:pPr>
            <a:r>
              <a:rPr lang="en-US" dirty="0" smtClean="0"/>
              <a:t>Project Scope, Team, Schedule</a:t>
            </a:r>
          </a:p>
          <a:p>
            <a:pPr marL="571500" indent="-571500">
              <a:lnSpc>
                <a:spcPct val="150000"/>
              </a:lnSpc>
              <a:buFont typeface="+mj-lt"/>
              <a:buAutoNum type="romanUcPeriod"/>
            </a:pPr>
            <a:r>
              <a:rPr lang="en-US" dirty="0" smtClean="0"/>
              <a:t>Project Status &amp; Research Updates</a:t>
            </a:r>
          </a:p>
          <a:p>
            <a:pPr marL="571500" indent="-571500">
              <a:lnSpc>
                <a:spcPct val="150000"/>
              </a:lnSpc>
              <a:buFont typeface="+mj-lt"/>
              <a:buAutoNum type="romanUcPeriod"/>
            </a:pPr>
            <a:r>
              <a:rPr lang="en-US" dirty="0" smtClean="0"/>
              <a:t>Solution Selection</a:t>
            </a:r>
          </a:p>
          <a:p>
            <a:pPr marL="571500" indent="-571500">
              <a:lnSpc>
                <a:spcPct val="150000"/>
              </a:lnSpc>
              <a:buFont typeface="+mj-lt"/>
              <a:buAutoNum type="romanUcPeriod"/>
            </a:pPr>
            <a:r>
              <a:rPr lang="en-US" dirty="0" smtClean="0"/>
              <a:t>Prototypes &amp; State Diagrams</a:t>
            </a:r>
          </a:p>
          <a:p>
            <a:pPr marL="571500" indent="-571500">
              <a:lnSpc>
                <a:spcPct val="150000"/>
              </a:lnSpc>
              <a:buFont typeface="+mj-lt"/>
              <a:buAutoNum type="romanUcPeriod"/>
            </a:pPr>
            <a:r>
              <a:rPr lang="en-US" dirty="0" smtClean="0"/>
              <a:t>Appendix</a:t>
            </a:r>
          </a:p>
          <a:p>
            <a:pPr marL="571500" indent="-571500">
              <a:lnSpc>
                <a:spcPct val="150000"/>
              </a:lnSpc>
              <a:buFont typeface="+mj-lt"/>
              <a:buAutoNum type="romanUcPeriod"/>
            </a:pPr>
            <a:endParaRPr lang="en-US" dirty="0"/>
          </a:p>
        </p:txBody>
      </p:sp>
      <p:sp>
        <p:nvSpPr>
          <p:cNvPr id="4" name="Date Placeholder 3"/>
          <p:cNvSpPr>
            <a:spLocks noGrp="1"/>
          </p:cNvSpPr>
          <p:nvPr>
            <p:ph type="dt" sz="half" idx="10"/>
          </p:nvPr>
        </p:nvSpPr>
        <p:spPr/>
        <p:txBody>
          <a:bodyPr/>
          <a:lstStyle/>
          <a:p>
            <a:fld id="{2FCAF9F5-FA80-DC4F-BB7D-A473674191E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a:t>
            </a:fld>
            <a:endParaRPr lang="en-US" dirty="0"/>
          </a:p>
        </p:txBody>
      </p:sp>
    </p:spTree>
    <p:extLst>
      <p:ext uri="{BB962C8B-B14F-4D97-AF65-F5344CB8AC3E}">
        <p14:creationId xmlns:p14="http://schemas.microsoft.com/office/powerpoint/2010/main" val="1925518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III. </a:t>
            </a:r>
            <a:r>
              <a:rPr lang="en-US" dirty="0" smtClean="0"/>
              <a:t>Solution Selection</a:t>
            </a:r>
            <a:endParaRPr lang="en-US" dirty="0"/>
          </a:p>
        </p:txBody>
      </p:sp>
      <p:sp>
        <p:nvSpPr>
          <p:cNvPr id="4" name="Date Placeholder 3"/>
          <p:cNvSpPr>
            <a:spLocks noGrp="1"/>
          </p:cNvSpPr>
          <p:nvPr>
            <p:ph type="dt" sz="half" idx="10"/>
          </p:nvPr>
        </p:nvSpPr>
        <p:spPr/>
        <p:txBody>
          <a:bodyPr/>
          <a:lstStyle/>
          <a:p>
            <a:fld id="{667EBCD5-8CA8-7541-8E7C-446586EA7AB2}"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20</a:t>
            </a:fld>
            <a:endParaRPr lang="en-US" dirty="0"/>
          </a:p>
        </p:txBody>
      </p:sp>
    </p:spTree>
    <p:extLst>
      <p:ext uri="{BB962C8B-B14F-4D97-AF65-F5344CB8AC3E}">
        <p14:creationId xmlns:p14="http://schemas.microsoft.com/office/powerpoint/2010/main" val="139800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838200" y="1351722"/>
            <a:ext cx="11075894" cy="4825241"/>
          </a:xfrm>
        </p:spPr>
        <p:txBody>
          <a:bodyPr/>
          <a:lstStyle/>
          <a:p>
            <a:pPr marL="514350" indent="-514350">
              <a:lnSpc>
                <a:spcPct val="150000"/>
              </a:lnSpc>
              <a:buFont typeface="+mj-lt"/>
              <a:buAutoNum type="arabicPeriod"/>
            </a:pPr>
            <a:r>
              <a:rPr lang="en-US" dirty="0" smtClean="0"/>
              <a:t>OBD-II &amp; mobile app to track miles through </a:t>
            </a:r>
            <a:r>
              <a:rPr lang="en-US" dirty="0" smtClean="0">
                <a:latin typeface="Roboto" charset="0"/>
                <a:ea typeface="Roboto" charset="0"/>
                <a:cs typeface="Roboto" charset="0"/>
              </a:rPr>
              <a:t>velocity output</a:t>
            </a:r>
          </a:p>
          <a:p>
            <a:pPr marL="514350" indent="-514350">
              <a:lnSpc>
                <a:spcPct val="150000"/>
              </a:lnSpc>
              <a:buFont typeface="+mj-lt"/>
              <a:buAutoNum type="arabicPeriod"/>
            </a:pPr>
            <a:r>
              <a:rPr lang="en-US" dirty="0" smtClean="0"/>
              <a:t>OBD-II &amp; mobile </a:t>
            </a:r>
            <a:r>
              <a:rPr lang="en-US" dirty="0"/>
              <a:t>a</a:t>
            </a:r>
            <a:r>
              <a:rPr lang="en-US" dirty="0" smtClean="0"/>
              <a:t>pp to verify user presence in vehicle (</a:t>
            </a:r>
            <a:r>
              <a:rPr lang="en-US" dirty="0" smtClean="0">
                <a:latin typeface="Roboto" charset="0"/>
                <a:ea typeface="Roboto" charset="0"/>
                <a:cs typeface="Roboto" charset="0"/>
              </a:rPr>
              <a:t>Bluetooth/WIFI</a:t>
            </a:r>
            <a:r>
              <a:rPr lang="en-US" dirty="0" smtClean="0"/>
              <a:t>)</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Bluetooth</a:t>
            </a:r>
            <a:r>
              <a:rPr lang="en-US" dirty="0" smtClean="0"/>
              <a:t> verification</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USB</a:t>
            </a:r>
            <a:r>
              <a:rPr lang="en-US" dirty="0" smtClean="0"/>
              <a:t> verification</a:t>
            </a:r>
          </a:p>
          <a:p>
            <a:pPr marL="514350" indent="-514350">
              <a:lnSpc>
                <a:spcPct val="150000"/>
              </a:lnSpc>
              <a:buFont typeface="+mj-lt"/>
              <a:buAutoNum type="arabicPeriod"/>
            </a:pPr>
            <a:r>
              <a:rPr lang="en-US" dirty="0"/>
              <a:t>Mobile app &amp; </a:t>
            </a:r>
            <a:r>
              <a:rPr lang="en-US" dirty="0">
                <a:latin typeface="Roboto" charset="0"/>
                <a:ea typeface="Roboto" charset="0"/>
                <a:cs typeface="Roboto" charset="0"/>
              </a:rPr>
              <a:t>algorithm</a:t>
            </a:r>
            <a:r>
              <a:rPr lang="en-US" dirty="0"/>
              <a:t> to determine public road </a:t>
            </a:r>
            <a:r>
              <a:rPr lang="en-US" dirty="0" smtClean="0"/>
              <a:t>trips</a:t>
            </a:r>
          </a:p>
          <a:p>
            <a:pPr marL="514350" indent="-514350">
              <a:lnSpc>
                <a:spcPct val="150000"/>
              </a:lnSpc>
              <a:buFont typeface="+mj-lt"/>
              <a:buAutoNum type="arabicPeriod"/>
            </a:pPr>
            <a:r>
              <a:rPr lang="en-US" dirty="0" smtClean="0"/>
              <a:t>Odometer </a:t>
            </a:r>
            <a:r>
              <a:rPr lang="en-US" dirty="0" smtClean="0">
                <a:latin typeface="Roboto" charset="0"/>
                <a:ea typeface="Roboto" charset="0"/>
                <a:cs typeface="Roboto" charset="0"/>
              </a:rPr>
              <a:t>photo</a:t>
            </a:r>
            <a:r>
              <a:rPr lang="en-US" dirty="0" smtClean="0"/>
              <a:t> tracking</a:t>
            </a:r>
          </a:p>
          <a:p>
            <a:pPr marL="514350" indent="-514350">
              <a:lnSpc>
                <a:spcPct val="150000"/>
              </a:lnSpc>
              <a:buFont typeface="+mj-lt"/>
              <a:buAutoNum type="arabicPeriod"/>
            </a:pPr>
            <a:endParaRPr lang="en-US" dirty="0"/>
          </a:p>
        </p:txBody>
      </p:sp>
      <p:sp>
        <p:nvSpPr>
          <p:cNvPr id="4" name="Date Placeholder 3"/>
          <p:cNvSpPr>
            <a:spLocks noGrp="1"/>
          </p:cNvSpPr>
          <p:nvPr>
            <p:ph type="dt" sz="half" idx="10"/>
          </p:nvPr>
        </p:nvSpPr>
        <p:spPr/>
        <p:txBody>
          <a:bodyPr/>
          <a:lstStyle/>
          <a:p>
            <a:fld id="{94823422-9A7F-5B4E-A619-AFEDEDA24EB5}"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21</a:t>
            </a:fld>
            <a:endParaRPr lang="en-US" dirty="0"/>
          </a:p>
        </p:txBody>
      </p:sp>
    </p:spTree>
    <p:extLst>
      <p:ext uri="{BB962C8B-B14F-4D97-AF65-F5344CB8AC3E}">
        <p14:creationId xmlns:p14="http://schemas.microsoft.com/office/powerpoint/2010/main" val="155644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smtClean="0"/>
              <a:t>Requires </a:t>
            </a:r>
            <a:r>
              <a:rPr lang="en-US" sz="2400" dirty="0"/>
              <a:t>Bluetooth/WIFI hardware OBD-II dongle to be placed in car</a:t>
            </a:r>
          </a:p>
          <a:p>
            <a:pPr lvl="0"/>
            <a:r>
              <a:rPr lang="en-US" sz="2400" dirty="0"/>
              <a:t>Dongle collects live streaming </a:t>
            </a:r>
            <a:r>
              <a:rPr lang="en-US" sz="2400" b="1" dirty="0"/>
              <a:t>velocity</a:t>
            </a:r>
            <a:r>
              <a:rPr lang="en-US" sz="2400" dirty="0"/>
              <a:t> data from OBD-II port and sends to mobile device</a:t>
            </a:r>
          </a:p>
          <a:p>
            <a:pPr lvl="0"/>
            <a:r>
              <a:rPr lang="en-US" sz="2400" dirty="0"/>
              <a:t>Mobile application derives distance from time logged and </a:t>
            </a:r>
            <a:r>
              <a:rPr lang="en-US" sz="2400" dirty="0" smtClean="0"/>
              <a:t>vehicle’s velocity</a:t>
            </a:r>
            <a:endParaRPr lang="en-US" sz="2400" dirty="0"/>
          </a:p>
          <a:p>
            <a:pPr lvl="0"/>
            <a:r>
              <a:rPr lang="en-US" sz="2400" dirty="0"/>
              <a:t>User’s location is </a:t>
            </a:r>
            <a:r>
              <a:rPr lang="en-US" sz="2400" dirty="0" smtClean="0"/>
              <a:t>only pinged </a:t>
            </a:r>
            <a:r>
              <a:rPr lang="en-US" sz="2400" dirty="0"/>
              <a:t>in </a:t>
            </a:r>
            <a:r>
              <a:rPr lang="en-US" sz="2400" dirty="0" smtClean="0"/>
              <a:t>infrequent </a:t>
            </a:r>
            <a:r>
              <a:rPr lang="en-US" sz="2400" dirty="0"/>
              <a:t>increments to ensure user is still within WA state lines</a:t>
            </a:r>
          </a:p>
          <a:p>
            <a:endParaRPr lang="en-US" sz="2400" dirty="0" smtClean="0"/>
          </a:p>
          <a:p>
            <a:pPr marL="0" indent="0">
              <a:buNone/>
            </a:pPr>
            <a:r>
              <a:rPr lang="en-US" sz="2400" dirty="0" smtClean="0">
                <a:latin typeface="Roboto" charset="0"/>
                <a:ea typeface="Roboto" charset="0"/>
                <a:cs typeface="Roboto" charset="0"/>
              </a:rPr>
              <a:t>Question</a:t>
            </a:r>
            <a:r>
              <a:rPr lang="en-US" sz="2400" dirty="0" smtClean="0"/>
              <a:t>: How accurate is deriving distance from the odometer's velocity?</a:t>
            </a:r>
          </a:p>
        </p:txBody>
      </p:sp>
      <p:sp>
        <p:nvSpPr>
          <p:cNvPr id="4" name="Date Placeholder 3"/>
          <p:cNvSpPr>
            <a:spLocks noGrp="1"/>
          </p:cNvSpPr>
          <p:nvPr>
            <p:ph type="dt" sz="half" idx="10"/>
          </p:nvPr>
        </p:nvSpPr>
        <p:spPr/>
        <p:txBody>
          <a:bodyPr/>
          <a:lstStyle/>
          <a:p>
            <a:fld id="{FF6303F3-7D0F-0646-87B0-0395043F0751}"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22</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a:t>
            </a:r>
            <a:r>
              <a:rPr lang="en-US" sz="3200" dirty="0"/>
              <a:t>U</a:t>
            </a:r>
            <a:r>
              <a:rPr lang="en-US" sz="3200" dirty="0" smtClean="0"/>
              <a:t>sing </a:t>
            </a:r>
            <a:r>
              <a:rPr lang="en-US" sz="3200" dirty="0"/>
              <a:t>V</a:t>
            </a:r>
            <a:r>
              <a:rPr lang="en-US" sz="3200" dirty="0" smtClean="0"/>
              <a:t>elocity Output</a:t>
            </a:r>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153400" y="1232452"/>
            <a:ext cx="3267475" cy="2776050"/>
            <a:chOff x="8332853" y="1232452"/>
            <a:chExt cx="3267475" cy="277605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32853" y="1232452"/>
              <a:ext cx="1071282" cy="107128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4" name="Straight Arrow Connector 13"/>
            <p:cNvCxnSpPr/>
            <p:nvPr/>
          </p:nvCxnSpPr>
          <p:spPr>
            <a:xfrm>
              <a:off x="885744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21067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19" name="TextBox 18"/>
            <p:cNvSpPr txBox="1"/>
            <p:nvPr/>
          </p:nvSpPr>
          <p:spPr>
            <a:xfrm>
              <a:off x="8472751"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1.</a:t>
              </a:r>
              <a:endParaRPr lang="en-US" dirty="0">
                <a:solidFill>
                  <a:schemeClr val="bg1">
                    <a:lumMod val="50000"/>
                  </a:schemeClr>
                </a:solidFill>
                <a:latin typeface="Roboto Light" charset="0"/>
                <a:ea typeface="Roboto Light" charset="0"/>
                <a:cs typeface="Roboto Light" charset="0"/>
              </a:endParaRPr>
            </a:p>
          </p:txBody>
        </p:sp>
        <p:sp>
          <p:nvSpPr>
            <p:cNvPr id="20" name="TextBox 19"/>
            <p:cNvSpPr txBox="1"/>
            <p:nvPr/>
          </p:nvSpPr>
          <p:spPr>
            <a:xfrm>
              <a:off x="9936173" y="3189533"/>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3734175"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Vehicles live streams velocity data to OBD-II</a:t>
            </a:r>
          </a:p>
          <a:p>
            <a:pPr marL="457200" indent="-457200">
              <a:spcBef>
                <a:spcPts val="400"/>
              </a:spcBef>
              <a:buClr>
                <a:schemeClr val="bg1">
                  <a:lumMod val="50000"/>
                </a:schemeClr>
              </a:buClr>
              <a:buFont typeface="+mj-lt"/>
              <a:buAutoNum type="arabicPeriod"/>
            </a:pPr>
            <a:r>
              <a:rPr lang="en-US" sz="1800" dirty="0" smtClean="0"/>
              <a:t>OBD-II sends data to mobile via Bluetooth</a:t>
            </a:r>
          </a:p>
          <a:p>
            <a:pPr marL="457200" indent="-457200">
              <a:spcBef>
                <a:spcPts val="400"/>
              </a:spcBef>
              <a:buClr>
                <a:schemeClr val="bg1">
                  <a:lumMod val="50000"/>
                </a:schemeClr>
              </a:buClr>
              <a:buFont typeface="+mj-lt"/>
              <a:buAutoNum type="arabicPeriod"/>
            </a:pPr>
            <a:r>
              <a:rPr lang="en-US" sz="1800" dirty="0" smtClean="0"/>
              <a:t>Mobile derives distance via velocity and time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744101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463A6B4F-78E9-8745-B33B-AEF09DEF90E5}"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23</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Using </a:t>
            </a:r>
            <a:r>
              <a:rPr lang="en-US" sz="3200" dirty="0"/>
              <a:t>V</a:t>
            </a:r>
            <a:r>
              <a:rPr lang="en-US" sz="3200" dirty="0" smtClean="0"/>
              <a:t>elocity Output</a:t>
            </a:r>
            <a:endParaRPr lang="en-US" sz="3200" dirty="0"/>
          </a:p>
        </p:txBody>
      </p:sp>
      <p:sp>
        <p:nvSpPr>
          <p:cNvPr id="15" name="Rectangle 14"/>
          <p:cNvSpPr/>
          <p:nvPr/>
        </p:nvSpPr>
        <p:spPr>
          <a:xfrm>
            <a:off x="484632" y="1517855"/>
            <a:ext cx="3424519" cy="3477875"/>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Location is not being tracked at all times</a:t>
            </a:r>
          </a:p>
          <a:p>
            <a:pPr marL="285750" lvl="0" indent="-285750">
              <a:buClr>
                <a:srgbClr val="81A936"/>
              </a:buClr>
              <a:buFont typeface="Arial" charset="0"/>
              <a:buChar char="•"/>
            </a:pPr>
            <a:r>
              <a:rPr lang="en-US" sz="2100" dirty="0">
                <a:latin typeface="Roboto Light" charset="0"/>
                <a:ea typeface="Roboto Light" charset="0"/>
                <a:cs typeface="Roboto Light" charset="0"/>
              </a:rPr>
              <a:t>Minimal battery usage and computation required from mobile device</a:t>
            </a:r>
          </a:p>
          <a:p>
            <a:pPr marL="285750" indent="-285750">
              <a:buClr>
                <a:srgbClr val="81A936"/>
              </a:buClr>
              <a:buFont typeface="Arial" charset="0"/>
              <a:buChar char="•"/>
            </a:pPr>
            <a:r>
              <a:rPr lang="en-US" sz="2100" dirty="0">
                <a:latin typeface="Roboto Light" charset="0"/>
                <a:ea typeface="Roboto Light" charset="0"/>
                <a:cs typeface="Roboto Light" charset="0"/>
              </a:rPr>
              <a:t>All cars after 2006 have OBD-II ports (cars prior to 1996 have OBD-I) </a:t>
            </a:r>
          </a:p>
        </p:txBody>
      </p:sp>
      <p:sp>
        <p:nvSpPr>
          <p:cNvPr id="20" name="Rectangle 19"/>
          <p:cNvSpPr/>
          <p:nvPr/>
        </p:nvSpPr>
        <p:spPr>
          <a:xfrm>
            <a:off x="3904132" y="1532270"/>
            <a:ext cx="3738282" cy="4124206"/>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Inability to determine private road usage</a:t>
            </a:r>
          </a:p>
          <a:p>
            <a:pPr marL="285750" lvl="0" indent="-285750">
              <a:buClr>
                <a:srgbClr val="81A936"/>
              </a:buClr>
              <a:buFont typeface="Arial" charset="0"/>
              <a:buChar char="•"/>
            </a:pPr>
            <a:r>
              <a:rPr lang="en-US" sz="2100" dirty="0">
                <a:latin typeface="Roboto Light" charset="0"/>
                <a:ea typeface="Roboto Light" charset="0"/>
                <a:cs typeface="Roboto Light" charset="0"/>
              </a:rPr>
              <a:t>Can accurate distance be determined from the vehicle’s velocity by time. IE: is data being fed to us at an accurate enough rate?</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a:t>
            </a:r>
          </a:p>
          <a:p>
            <a:pPr marL="285750" indent="-285750">
              <a:buClr>
                <a:srgbClr val="81A936"/>
              </a:buClr>
              <a:buFont typeface="Arial" charset="0"/>
              <a:buChar char="•"/>
            </a:pPr>
            <a:r>
              <a:rPr lang="en-US" sz="2100" dirty="0">
                <a:latin typeface="Roboto Light" charset="0"/>
                <a:ea typeface="Roboto Light" charset="0"/>
                <a:cs typeface="Roboto Light" charset="0"/>
              </a:rPr>
              <a:t>WIFI only for iOS </a:t>
            </a:r>
            <a:r>
              <a:rPr lang="en-US" sz="2100" dirty="0" smtClean="0">
                <a:latin typeface="Roboto Light" charset="0"/>
                <a:ea typeface="Roboto Light" charset="0"/>
                <a:cs typeface="Roboto Light" charset="0"/>
              </a:rPr>
              <a:t>devices</a:t>
            </a:r>
            <a:r>
              <a:rPr lang="mr-IN" sz="2100" dirty="0" smtClean="0">
                <a:latin typeface="Roboto Light" charset="0"/>
                <a:ea typeface="Roboto Light" charset="0"/>
                <a:cs typeface="Roboto Light" charset="0"/>
              </a:rPr>
              <a:t>–</a:t>
            </a:r>
            <a:r>
              <a:rPr lang="en-US" sz="2100" dirty="0" smtClean="0">
                <a:latin typeface="Roboto Light" charset="0"/>
                <a:ea typeface="Roboto Light" charset="0"/>
                <a:cs typeface="Roboto Light" charset="0"/>
              </a:rPr>
              <a:t> </a:t>
            </a:r>
            <a:r>
              <a:rPr lang="en-US" sz="2100" dirty="0" smtClean="0">
                <a:latin typeface="Roboto" charset="0"/>
                <a:ea typeface="Roboto" charset="0"/>
                <a:cs typeface="Roboto" charset="0"/>
              </a:rPr>
              <a:t>See Appendix II</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825064" cy="369332"/>
            <a:chOff x="7920318" y="1302680"/>
            <a:chExt cx="382506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9456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179145" cy="369332"/>
            <a:chOff x="7920318" y="1302680"/>
            <a:chExt cx="21791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222993" cy="353943"/>
            <a:chOff x="7790870" y="1302680"/>
            <a:chExt cx="32229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65" name="TextBox 64"/>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2022779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Place an OBD-II Bluetooth/WIFI device in the user’s vehicle to verify the user is driving</a:t>
            </a:r>
          </a:p>
          <a:p>
            <a:pPr lvl="0"/>
            <a:r>
              <a:rPr lang="en-US" sz="2400" dirty="0"/>
              <a:t>When the user’s phone detects a Bluetooth/WIFI signal matching the specified ID within a range (noting the phone is within range to the car), location will begin being tracked</a:t>
            </a:r>
          </a:p>
          <a:p>
            <a:pPr lvl="0"/>
            <a:r>
              <a:rPr lang="en-US" sz="2400" dirty="0"/>
              <a:t>Helps mitigate the possibility of false tracking when the user is on a bus or traveling in a similar pattern to driving a car</a:t>
            </a:r>
          </a:p>
        </p:txBody>
      </p:sp>
      <p:sp>
        <p:nvSpPr>
          <p:cNvPr id="4" name="Date Placeholder 3"/>
          <p:cNvSpPr>
            <a:spLocks noGrp="1"/>
          </p:cNvSpPr>
          <p:nvPr>
            <p:ph type="dt" sz="half" idx="10"/>
          </p:nvPr>
        </p:nvSpPr>
        <p:spPr/>
        <p:txBody>
          <a:bodyPr/>
          <a:lstStyle/>
          <a:p>
            <a:fld id="{5A5E1268-A8CC-1343-A2EA-196707BE25C0}"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24</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a:t>
            </a:r>
            <a:r>
              <a:rPr lang="en-US" sz="3200" dirty="0" smtClean="0"/>
              <a:t>. </a:t>
            </a:r>
            <a:r>
              <a:rPr lang="en-US" sz="3200" dirty="0"/>
              <a:t>OBD-II &amp; App to Verify User Presence</a:t>
            </a:r>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300261" y="1272171"/>
            <a:ext cx="3120614" cy="2736331"/>
            <a:chOff x="8479714" y="1272171"/>
            <a:chExt cx="3120614" cy="2736331"/>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Bluetooth/WIFI emitting OBD-II</a:t>
            </a:r>
          </a:p>
          <a:p>
            <a:pPr marL="457200" indent="-457200">
              <a:spcBef>
                <a:spcPts val="400"/>
              </a:spcBef>
              <a:buClr>
                <a:schemeClr val="bg1">
                  <a:lumMod val="50000"/>
                </a:schemeClr>
              </a:buClr>
              <a:buFont typeface="+mj-lt"/>
              <a:buAutoNum type="arabicPeriod"/>
            </a:pPr>
            <a:r>
              <a:rPr lang="en-US" sz="1800" dirty="0" smtClean="0"/>
              <a:t>Mobile confirms pair with OBD-II</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797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98E3E4DF-1601-7F45-812F-1B7D697931E0}"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25</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 OBD-II &amp; App to Verify User Presence</a:t>
            </a:r>
          </a:p>
          <a:p>
            <a:endParaRPr lang="en-US" sz="3200" dirty="0"/>
          </a:p>
        </p:txBody>
      </p:sp>
      <p:sp>
        <p:nvSpPr>
          <p:cNvPr id="15" name="Rectangle 14"/>
          <p:cNvSpPr/>
          <p:nvPr/>
        </p:nvSpPr>
        <p:spPr>
          <a:xfrm>
            <a:off x="484632" y="1517855"/>
            <a:ext cx="3424519" cy="4770537"/>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Heavy computational load and battery drainage from mobile device</a:t>
            </a:r>
          </a:p>
          <a:p>
            <a:pPr marL="285750" lvl="0" indent="-285750">
              <a:buClr>
                <a:srgbClr val="81A936"/>
              </a:buClr>
              <a:buFont typeface="Arial" charset="0"/>
              <a:buChar char="•"/>
            </a:pPr>
            <a:r>
              <a:rPr lang="en-US" sz="2100" dirty="0">
                <a:latin typeface="Roboto Light" charset="0"/>
                <a:ea typeface="Roboto Light" charset="0"/>
                <a:cs typeface="Roboto Light" charset="0"/>
              </a:rPr>
              <a:t>Only tracking user’s location when they come in range of the OBD-II dongle, results in tracking location only when the user is driving</a:t>
            </a:r>
          </a:p>
          <a:p>
            <a:pPr marL="285750" lvl="0" indent="-285750">
              <a:buClr>
                <a:srgbClr val="81A936"/>
              </a:buClr>
              <a:buFont typeface="Arial" charset="0"/>
              <a:buChar char="•"/>
            </a:pPr>
            <a:r>
              <a:rPr lang="en-US" sz="2100" dirty="0">
                <a:latin typeface="Roboto Light" charset="0"/>
                <a:ea typeface="Roboto Light" charset="0"/>
                <a:cs typeface="Roboto Light" charset="0"/>
              </a:rPr>
              <a:t>Accounts for public/private road usage</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 can spoof by turning off Bluetooth/WIFI</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236160" cy="369332"/>
            <a:chOff x="7771862" y="1302680"/>
            <a:chExt cx="223616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45720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758424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Perform all distance calculations through mobile device</a:t>
            </a:r>
          </a:p>
          <a:p>
            <a:pPr lvl="0"/>
            <a:r>
              <a:rPr lang="en-US" sz="2400" dirty="0"/>
              <a:t>Verify user is in their car through mobile to car computer Bluetooth connectivity</a:t>
            </a:r>
          </a:p>
          <a:p>
            <a:pPr lvl="0"/>
            <a:r>
              <a:rPr lang="en-US" sz="2400" dirty="0"/>
              <a:t>Don’t track location until user is connected (or within range) to </a:t>
            </a:r>
            <a:r>
              <a:rPr lang="en-US" sz="2400" dirty="0" smtClean="0"/>
              <a:t>Bluetooth</a:t>
            </a:r>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Bluetooth capability? </a:t>
            </a:r>
          </a:p>
          <a:p>
            <a:pPr lvl="0"/>
            <a:r>
              <a:rPr lang="en-US" sz="2400" dirty="0" smtClean="0">
                <a:latin typeface="Roboto" charset="0"/>
                <a:ea typeface="Roboto" charset="0"/>
                <a:cs typeface="Roboto" charset="0"/>
              </a:rPr>
              <a:t>Question: </a:t>
            </a:r>
            <a:r>
              <a:rPr lang="en-US" sz="2400" dirty="0" smtClean="0"/>
              <a:t>Is it okay to design for this population size?</a:t>
            </a:r>
            <a:endParaRPr lang="en-US" sz="2400" dirty="0"/>
          </a:p>
        </p:txBody>
      </p:sp>
      <p:sp>
        <p:nvSpPr>
          <p:cNvPr id="4" name="Date Placeholder 3"/>
          <p:cNvSpPr>
            <a:spLocks noGrp="1"/>
          </p:cNvSpPr>
          <p:nvPr>
            <p:ph type="dt" sz="half" idx="10"/>
          </p:nvPr>
        </p:nvSpPr>
        <p:spPr/>
        <p:txBody>
          <a:bodyPr/>
          <a:lstStyle/>
          <a:p>
            <a:fld id="{02543BD0-6B5E-F448-B593-5BB8C4E6E5D9}"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26</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a:t>
            </a:r>
            <a:r>
              <a:rPr lang="en-US" sz="3200" dirty="0"/>
              <a:t>. </a:t>
            </a:r>
            <a:r>
              <a:rPr lang="en-US" sz="3200" dirty="0" smtClean="0"/>
              <a:t>App with Car </a:t>
            </a:r>
            <a:r>
              <a:rPr lang="en-US" sz="3200" dirty="0"/>
              <a:t>Bluetooth </a:t>
            </a:r>
            <a:r>
              <a:rPr lang="en-US" sz="3200" dirty="0" smtClean="0"/>
              <a:t>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736331"/>
            <a:chOff x="9637284" y="1272171"/>
            <a:chExt cx="1963044" cy="2736331"/>
          </a:xfrm>
        </p:grpSpPr>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 emitting vehicle</a:t>
            </a:r>
          </a:p>
          <a:p>
            <a:pPr marL="457200" indent="-457200">
              <a:spcBef>
                <a:spcPts val="400"/>
              </a:spcBef>
              <a:buClr>
                <a:schemeClr val="bg1">
                  <a:lumMod val="50000"/>
                </a:schemeClr>
              </a:buClr>
              <a:buFont typeface="+mj-lt"/>
              <a:buAutoNum type="arabicPeriod"/>
            </a:pPr>
            <a:r>
              <a:rPr lang="en-US" sz="1800" dirty="0" smtClean="0"/>
              <a:t>Mobile confirms pair with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4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A0CB6031-0B15-FB4E-B5AB-00D12EBE1B55}"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27</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 </a:t>
            </a:r>
            <a:r>
              <a:rPr lang="en-US" sz="3200" dirty="0"/>
              <a:t>App with Car Bluetooth Verification</a:t>
            </a:r>
          </a:p>
          <a:p>
            <a:endParaRPr lang="en-US" sz="3200" dirty="0"/>
          </a:p>
        </p:txBody>
      </p:sp>
      <p:sp>
        <p:nvSpPr>
          <p:cNvPr id="15" name="Rectangle 14"/>
          <p:cNvSpPr/>
          <p:nvPr/>
        </p:nvSpPr>
        <p:spPr>
          <a:xfrm>
            <a:off x="484632" y="1517855"/>
            <a:ext cx="3424519" cy="1538883"/>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a:t>
            </a:r>
            <a:r>
              <a:rPr lang="en-US" sz="2100" dirty="0" smtClean="0">
                <a:latin typeface="Roboto Light" charset="0"/>
                <a:ea typeface="Roboto Light" charset="0"/>
                <a:cs typeface="Roboto Light" charset="0"/>
              </a:rPr>
              <a:t>Bluetooth</a:t>
            </a:r>
            <a:endParaRPr lang="en-US" sz="2100" dirty="0">
              <a:latin typeface="Roboto Light" charset="0"/>
              <a:ea typeface="Roboto Light" charset="0"/>
              <a:cs typeface="Roboto Light" charset="0"/>
            </a:endParaRP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Bluetooth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turning off </a:t>
            </a:r>
            <a:r>
              <a:rPr lang="en-US" sz="2100" dirty="0" smtClean="0">
                <a:latin typeface="Roboto Light" charset="0"/>
                <a:ea typeface="Roboto Light" charset="0"/>
                <a:cs typeface="Roboto Light" charset="0"/>
              </a:rPr>
              <a:t>Bluetooth</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784800" cy="369332"/>
            <a:chOff x="7771862" y="1302680"/>
            <a:chExt cx="278480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32151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smtClean="0"/>
              <a:t>Identical to </a:t>
            </a:r>
            <a:r>
              <a:rPr lang="en-US" sz="2400" dirty="0"/>
              <a:t>previous option, but verify through car’s USB cord connection</a:t>
            </a:r>
          </a:p>
          <a:p>
            <a:pPr lvl="0"/>
            <a:r>
              <a:rPr lang="en-US" sz="2400" dirty="0"/>
              <a:t>Phone gets charged through this </a:t>
            </a:r>
            <a:r>
              <a:rPr lang="en-US" sz="2400" dirty="0" smtClean="0"/>
              <a:t>process, making up for GPS battery strain</a:t>
            </a:r>
            <a:endParaRPr lang="en-US" sz="2400" dirty="0"/>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USB capability? </a:t>
            </a:r>
          </a:p>
          <a:p>
            <a:pPr lvl="0"/>
            <a:r>
              <a:rPr lang="en-US" sz="2400" dirty="0" smtClean="0">
                <a:latin typeface="Roboto" charset="0"/>
                <a:ea typeface="Roboto" charset="0"/>
                <a:cs typeface="Roboto" charset="0"/>
              </a:rPr>
              <a:t>Unknown: </a:t>
            </a:r>
            <a:r>
              <a:rPr lang="en-US" sz="2400" dirty="0" smtClean="0"/>
              <a:t>Can we uniquely identify vehicles through information available in USB ports?</a:t>
            </a:r>
            <a:endParaRPr lang="en-US" sz="2400" dirty="0"/>
          </a:p>
        </p:txBody>
      </p:sp>
      <p:sp>
        <p:nvSpPr>
          <p:cNvPr id="4" name="Date Placeholder 3"/>
          <p:cNvSpPr>
            <a:spLocks noGrp="1"/>
          </p:cNvSpPr>
          <p:nvPr>
            <p:ph type="dt" sz="half" idx="10"/>
          </p:nvPr>
        </p:nvSpPr>
        <p:spPr/>
        <p:txBody>
          <a:bodyPr/>
          <a:lstStyle/>
          <a:p>
            <a:fld id="{C291D424-F6D7-584F-8F77-F3C3E383852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28</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t>
            </a:r>
            <a:r>
              <a:rPr lang="en-US" sz="3200" dirty="0" smtClean="0"/>
              <a:t>App with Car USB 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648882"/>
            <a:chOff x="9637284" y="1272171"/>
            <a:chExt cx="1963044" cy="2648882"/>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enters vehicle and plugs in mobile device</a:t>
            </a:r>
          </a:p>
          <a:p>
            <a:pPr marL="457200" indent="-457200">
              <a:spcBef>
                <a:spcPts val="400"/>
              </a:spcBef>
              <a:buClr>
                <a:schemeClr val="bg1">
                  <a:lumMod val="50000"/>
                </a:schemeClr>
              </a:buClr>
              <a:buFont typeface="+mj-lt"/>
              <a:buAutoNum type="arabicPeriod"/>
            </a:pPr>
            <a:r>
              <a:rPr lang="en-US" sz="1800" dirty="0" smtClean="0"/>
              <a:t>Mobile confirms pair with vehicle and recognizes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25743" y="3736387"/>
            <a:ext cx="789816" cy="369332"/>
          </a:xfrm>
          <a:prstGeom prst="rect">
            <a:avLst/>
          </a:prstGeom>
          <a:noFill/>
        </p:spPr>
        <p:txBody>
          <a:bodyPr wrap="square" rtlCol="0">
            <a:spAutoFit/>
          </a:bodyPr>
          <a:lstStyle/>
          <a:p>
            <a:r>
              <a:rPr lang="en-US" dirty="0" smtClean="0">
                <a:latin typeface="Roboto Light" charset="0"/>
                <a:ea typeface="Roboto Light" charset="0"/>
                <a:cs typeface="Roboto Light" charset="0"/>
              </a:rPr>
              <a:t>USB</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60971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1569D3E2-DA57-4342-B93B-D5B305FF96F5}"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29</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App with Car USB Verification</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Bluetooth</a:t>
            </a:r>
          </a:p>
          <a:p>
            <a:pPr marL="285750" lvl="0" indent="-285750">
              <a:buClr>
                <a:srgbClr val="81A936"/>
              </a:buClr>
              <a:buFont typeface="Arial" charset="0"/>
              <a:buChar char="•"/>
            </a:pPr>
            <a:r>
              <a:rPr lang="en-US" sz="2100" dirty="0">
                <a:latin typeface="Roboto Light" charset="0"/>
                <a:ea typeface="Roboto Light" charset="0"/>
                <a:cs typeface="Roboto Light" charset="0"/>
              </a:rPr>
              <a:t>Charges the phone, reducing battery strain </a:t>
            </a: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USB port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not turning on USB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857206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r>
              <a:rPr lang="en-US" dirty="0" smtClean="0">
                <a:solidFill>
                  <a:srgbClr val="81A936"/>
                </a:solidFill>
              </a:rPr>
              <a:t>I. </a:t>
            </a:r>
            <a:r>
              <a:rPr lang="en-US" dirty="0" smtClean="0"/>
              <a:t>Project Scope, Team &amp; Schedule</a:t>
            </a:r>
            <a:endParaRPr lang="en-US" dirty="0"/>
          </a:p>
        </p:txBody>
      </p:sp>
      <p:sp>
        <p:nvSpPr>
          <p:cNvPr id="4" name="Date Placeholder 3"/>
          <p:cNvSpPr>
            <a:spLocks noGrp="1"/>
          </p:cNvSpPr>
          <p:nvPr>
            <p:ph type="dt" sz="half" idx="10"/>
          </p:nvPr>
        </p:nvSpPr>
        <p:spPr/>
        <p:txBody>
          <a:bodyPr/>
          <a:lstStyle/>
          <a:p>
            <a:fld id="{E7E170C5-69FD-BD44-85F3-A209ADA10CD1}"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a:t>
            </a:fld>
            <a:endParaRPr lang="en-US" dirty="0"/>
          </a:p>
        </p:txBody>
      </p:sp>
    </p:spTree>
    <p:extLst>
      <p:ext uri="{BB962C8B-B14F-4D97-AF65-F5344CB8AC3E}">
        <p14:creationId xmlns:p14="http://schemas.microsoft.com/office/powerpoint/2010/main" val="12400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A mobile application that is constantly tracking user’s location</a:t>
            </a:r>
          </a:p>
          <a:p>
            <a:pPr lvl="0"/>
            <a:r>
              <a:rPr lang="en-US" sz="2400" dirty="0"/>
              <a:t>Location is taken in infrequent increments; increments are increased when movement is detected</a:t>
            </a:r>
          </a:p>
          <a:p>
            <a:pPr lvl="0"/>
            <a:r>
              <a:rPr lang="en-US" sz="2400" dirty="0"/>
              <a:t>Algorithm then determines automobile trips based upon speed, time, other </a:t>
            </a:r>
            <a:r>
              <a:rPr lang="en-US" sz="2400" dirty="0" smtClean="0"/>
              <a:t>factors</a:t>
            </a:r>
          </a:p>
          <a:p>
            <a:pPr lvl="0"/>
            <a:r>
              <a:rPr lang="en-US" sz="2400" dirty="0" smtClean="0"/>
              <a:t>Based upon </a:t>
            </a:r>
            <a:r>
              <a:rPr lang="en-US" sz="2400" dirty="0" smtClean="0">
                <a:hlinkClick r:id="rId2"/>
              </a:rPr>
              <a:t>MileIQ</a:t>
            </a:r>
            <a:r>
              <a:rPr lang="en-US" sz="2400" dirty="0" smtClean="0"/>
              <a:t>--used </a:t>
            </a:r>
            <a:r>
              <a:rPr lang="en-US" sz="2400" dirty="0"/>
              <a:t>by IRS, so meets some level of government quality</a:t>
            </a:r>
          </a:p>
          <a:p>
            <a:pPr lvl="0"/>
            <a:endParaRPr lang="en-US" sz="2400" dirty="0"/>
          </a:p>
          <a:p>
            <a:pPr lvl="0"/>
            <a:r>
              <a:rPr lang="en-US" sz="2400" dirty="0" smtClean="0">
                <a:latin typeface="Roboto" charset="0"/>
                <a:ea typeface="Roboto" charset="0"/>
                <a:cs typeface="Roboto" charset="0"/>
              </a:rPr>
              <a:t>Unknown: </a:t>
            </a:r>
            <a:r>
              <a:rPr lang="en-US" sz="2400" dirty="0" smtClean="0"/>
              <a:t>Our ability to create such an algorithm</a:t>
            </a:r>
            <a:endParaRPr lang="en-US" sz="2400" dirty="0"/>
          </a:p>
        </p:txBody>
      </p:sp>
      <p:sp>
        <p:nvSpPr>
          <p:cNvPr id="4" name="Date Placeholder 3"/>
          <p:cNvSpPr>
            <a:spLocks noGrp="1"/>
          </p:cNvSpPr>
          <p:nvPr>
            <p:ph type="dt" sz="half" idx="10"/>
          </p:nvPr>
        </p:nvSpPr>
        <p:spPr/>
        <p:txBody>
          <a:bodyPr/>
          <a:lstStyle/>
          <a:p>
            <a:fld id="{0AE4F233-A471-5844-82E8-AA64AE69D750}"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30</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Post-trip algorithmic analysis</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012491" y="1344843"/>
            <a:ext cx="1445000" cy="2648882"/>
            <a:chOff x="10155328" y="1272171"/>
            <a:chExt cx="1445000" cy="2648882"/>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55328" y="3392120"/>
              <a:ext cx="969709"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drives as they normally would</a:t>
            </a:r>
          </a:p>
          <a:p>
            <a:pPr marL="457200" indent="-457200">
              <a:spcBef>
                <a:spcPts val="400"/>
              </a:spcBef>
              <a:buClr>
                <a:schemeClr val="bg1">
                  <a:lumMod val="50000"/>
                </a:schemeClr>
              </a:buClr>
              <a:buFont typeface="+mj-lt"/>
              <a:buAutoNum type="arabicPeriod"/>
            </a:pPr>
            <a:r>
              <a:rPr lang="en-US" sz="1800" dirty="0" smtClean="0"/>
              <a:t>Mobile devices tracks location and algorithmically determines trips post-drive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17562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7C7557CA-95E0-CD41-B291-7A54559C8FB9}"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31</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a:t>
            </a:r>
            <a:r>
              <a:rPr lang="en-US" sz="3200" dirty="0"/>
              <a:t>Post-trip algorithmic analysis</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additional hardware or verification steps required</a:t>
            </a:r>
          </a:p>
          <a:p>
            <a:pPr marL="285750" lvl="0" indent="-285750">
              <a:buClr>
                <a:srgbClr val="81A936"/>
              </a:buClr>
              <a:buFont typeface="Arial" charset="0"/>
              <a:buChar char="•"/>
            </a:pPr>
            <a:r>
              <a:rPr lang="en-US" sz="2100" dirty="0">
                <a:latin typeface="Roboto Light" charset="0"/>
                <a:ea typeface="Roboto Light" charset="0"/>
                <a:cs typeface="Roboto Light" charset="0"/>
              </a:rPr>
              <a:t>Expensive on battery and memory operations </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User’s location is always being tracked</a:t>
            </a:r>
          </a:p>
          <a:p>
            <a:pPr marL="285750" lvl="0" indent="-285750">
              <a:buClr>
                <a:srgbClr val="81A936"/>
              </a:buClr>
              <a:buFont typeface="Arial" charset="0"/>
              <a:buChar char="•"/>
            </a:pPr>
            <a:r>
              <a:rPr lang="en-US" sz="2100" dirty="0">
                <a:latin typeface="Roboto Light" charset="0"/>
                <a:ea typeface="Roboto Light" charset="0"/>
                <a:cs typeface="Roboto Light" charset="0"/>
              </a:rPr>
              <a:t>Unknown accuracy level of algorithm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1904824" cy="369332"/>
            <a:chOff x="7920318" y="1302680"/>
            <a:chExt cx="19048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863073" cy="353943"/>
            <a:chOff x="7790870" y="1302680"/>
            <a:chExt cx="386307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093545" cy="369332"/>
            <a:chOff x="7920318" y="1302680"/>
            <a:chExt cx="30935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053280" cy="369332"/>
            <a:chOff x="7771862" y="1302680"/>
            <a:chExt cx="20532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091281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To be used as a </a:t>
            </a:r>
            <a:r>
              <a:rPr lang="en-US" sz="2400" dirty="0" smtClean="0"/>
              <a:t>backup/combination </a:t>
            </a:r>
            <a:r>
              <a:rPr lang="en-US" sz="2400" dirty="0"/>
              <a:t>to any of the previous methods</a:t>
            </a:r>
          </a:p>
          <a:p>
            <a:pPr lvl="0"/>
            <a:r>
              <a:rPr lang="en-US" sz="2400" dirty="0"/>
              <a:t>In the event location cannot be collected, user will be notified and prompted to take a photo of the </a:t>
            </a:r>
            <a:r>
              <a:rPr lang="en-US" sz="2400" dirty="0" smtClean="0"/>
              <a:t>odometer</a:t>
            </a:r>
          </a:p>
          <a:p>
            <a:pPr lvl="0"/>
            <a:endParaRPr lang="en-US" sz="2400" dirty="0"/>
          </a:p>
          <a:p>
            <a:pPr lvl="0"/>
            <a:r>
              <a:rPr lang="en-US" sz="2400" dirty="0" smtClean="0">
                <a:latin typeface="Roboto" charset="0"/>
                <a:ea typeface="Roboto" charset="0"/>
                <a:cs typeface="Roboto" charset="0"/>
              </a:rPr>
              <a:t>Question: </a:t>
            </a:r>
            <a:r>
              <a:rPr lang="en-US" sz="2400" dirty="0" smtClean="0"/>
              <a:t>More info on this startup/can we arrange a call?</a:t>
            </a:r>
            <a:endParaRPr lang="en-US" sz="2400" dirty="0"/>
          </a:p>
        </p:txBody>
      </p:sp>
      <p:sp>
        <p:nvSpPr>
          <p:cNvPr id="4" name="Date Placeholder 3"/>
          <p:cNvSpPr>
            <a:spLocks noGrp="1"/>
          </p:cNvSpPr>
          <p:nvPr>
            <p:ph type="dt" sz="half" idx="10"/>
          </p:nvPr>
        </p:nvSpPr>
        <p:spPr/>
        <p:txBody>
          <a:bodyPr/>
          <a:lstStyle/>
          <a:p>
            <a:fld id="{5CAC8451-AF3C-CF44-A718-18959F9AD776}"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32</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6</a:t>
            </a:r>
            <a:r>
              <a:rPr lang="en-US" sz="3200" dirty="0" smtClean="0"/>
              <a:t>. Odometer Photo Tracking</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380" y="1193730"/>
            <a:ext cx="1071282" cy="1071282"/>
          </a:xfrm>
          <a:prstGeom prst="rect">
            <a:avLst/>
          </a:prstGeom>
        </p:spPr>
      </p:pic>
      <p:grpSp>
        <p:nvGrpSpPr>
          <p:cNvPr id="18" name="Group 17"/>
          <p:cNvGrpSpPr/>
          <p:nvPr/>
        </p:nvGrpSpPr>
        <p:grpSpPr>
          <a:xfrm>
            <a:off x="8507968" y="1272171"/>
            <a:ext cx="2912907" cy="2648882"/>
            <a:chOff x="8687421" y="1272171"/>
            <a:chExt cx="2912907" cy="2648882"/>
          </a:xfrm>
        </p:grpSpPr>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25" name="Straight Arrow Connector 24"/>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V="1">
              <a:off x="10108848" y="320485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958149" y="3364807"/>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9" name="TextBox 28"/>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cxnSp>
          <p:nvCxnSpPr>
            <p:cNvPr id="35" name="Straight Arrow Connector 34"/>
            <p:cNvCxnSpPr/>
            <p:nvPr/>
          </p:nvCxnSpPr>
          <p:spPr>
            <a:xfrm>
              <a:off x="893567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687421" y="2490366"/>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30"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takes photo of odometer using mobile camera</a:t>
            </a:r>
          </a:p>
          <a:p>
            <a:pPr marL="457200" indent="-457200">
              <a:spcBef>
                <a:spcPts val="400"/>
              </a:spcBef>
              <a:buClr>
                <a:schemeClr val="bg1">
                  <a:lumMod val="50000"/>
                </a:schemeClr>
              </a:buClr>
              <a:buFont typeface="+mj-lt"/>
              <a:buAutoNum type="arabicPeriod"/>
            </a:pPr>
            <a:r>
              <a:rPr lang="en-US" sz="1800" dirty="0" smtClean="0"/>
              <a:t>Mobile adds distance calculation to aggregate sum</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54410" y="3128585"/>
            <a:ext cx="803630" cy="803630"/>
          </a:xfrm>
          <a:prstGeom prst="rect">
            <a:avLst/>
          </a:prstGeom>
        </p:spPr>
      </p:pic>
    </p:spTree>
    <p:extLst>
      <p:ext uri="{BB962C8B-B14F-4D97-AF65-F5344CB8AC3E}">
        <p14:creationId xmlns:p14="http://schemas.microsoft.com/office/powerpoint/2010/main" val="4640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6261566" y="252663"/>
            <a:ext cx="5754846" cy="5052603"/>
          </a:xfrm>
        </p:spPr>
        <p:txBody>
          <a:bodyPr/>
          <a:lstStyle/>
          <a:p>
            <a:pPr marL="0" indent="0">
              <a:lnSpc>
                <a:spcPct val="150000"/>
              </a:lnSpc>
              <a:buNone/>
            </a:pPr>
            <a:r>
              <a:rPr lang="en-US" sz="2400" b="1" u="sng" dirty="0" smtClean="0">
                <a:solidFill>
                  <a:srgbClr val="A3D271"/>
                </a:solidFill>
                <a:latin typeface="Roboto" charset="0"/>
                <a:ea typeface="Roboto" charset="0"/>
                <a:cs typeface="Roboto" charset="0"/>
              </a:rPr>
              <a:t>1. </a:t>
            </a:r>
            <a:r>
              <a:rPr lang="en-US" sz="2400" b="1" u="sng" dirty="0" smtClean="0"/>
              <a:t>OBD-II </a:t>
            </a:r>
            <a:r>
              <a:rPr lang="en-US" sz="2400" b="1" u="sng" dirty="0"/>
              <a:t>&amp; App to Verify User </a:t>
            </a:r>
            <a:r>
              <a:rPr lang="en-US" sz="2400" b="1" u="sng" dirty="0" smtClean="0"/>
              <a:t>Presence</a:t>
            </a:r>
          </a:p>
          <a:p>
            <a:pPr marL="0" indent="0">
              <a:lnSpc>
                <a:spcPct val="150000"/>
              </a:lnSpc>
              <a:buNone/>
            </a:pPr>
            <a:r>
              <a:rPr lang="en-US" sz="2400" b="1" dirty="0" smtClean="0">
                <a:solidFill>
                  <a:srgbClr val="FFDA66"/>
                </a:solidFill>
                <a:latin typeface="Roboto" charset="0"/>
                <a:ea typeface="Roboto" charset="0"/>
                <a:cs typeface="Roboto" charset="0"/>
              </a:rPr>
              <a:t>2. </a:t>
            </a:r>
            <a:r>
              <a:rPr lang="en-US" sz="2400" dirty="0" smtClean="0"/>
              <a:t>App </a:t>
            </a:r>
            <a:r>
              <a:rPr lang="en-US" sz="2400" dirty="0"/>
              <a:t>with Car Bluetooth Verification</a:t>
            </a:r>
          </a:p>
          <a:p>
            <a:pPr marL="0" indent="0">
              <a:lnSpc>
                <a:spcPct val="150000"/>
              </a:lnSpc>
              <a:buNone/>
            </a:pPr>
            <a:r>
              <a:rPr lang="en-US" sz="2400" b="1" dirty="0" smtClean="0">
                <a:solidFill>
                  <a:srgbClr val="FF6F43"/>
                </a:solidFill>
                <a:latin typeface="Roboto" charset="0"/>
                <a:ea typeface="Roboto" charset="0"/>
                <a:cs typeface="Roboto" charset="0"/>
              </a:rPr>
              <a:t>3. </a:t>
            </a:r>
            <a:r>
              <a:rPr lang="en-US" sz="2400" dirty="0" smtClean="0"/>
              <a:t>App </a:t>
            </a:r>
            <a:r>
              <a:rPr lang="en-US" sz="2400" dirty="0"/>
              <a:t>with Car USB </a:t>
            </a:r>
            <a:r>
              <a:rPr lang="en-US" sz="2400" dirty="0" smtClean="0"/>
              <a:t>Verification</a:t>
            </a:r>
          </a:p>
          <a:p>
            <a:pPr marL="0" indent="0">
              <a:lnSpc>
                <a:spcPct val="150000"/>
              </a:lnSpc>
              <a:buNone/>
            </a:pPr>
            <a:r>
              <a:rPr lang="en-US" sz="2400" b="1" dirty="0" smtClean="0">
                <a:solidFill>
                  <a:srgbClr val="1F3864"/>
                </a:solidFill>
                <a:latin typeface="Roboto" charset="0"/>
                <a:ea typeface="Roboto" charset="0"/>
                <a:cs typeface="Roboto" charset="0"/>
              </a:rPr>
              <a:t>4. </a:t>
            </a:r>
            <a:r>
              <a:rPr lang="en-US" sz="2400" dirty="0" smtClean="0"/>
              <a:t>App with On/Off toggle </a:t>
            </a:r>
            <a:r>
              <a:rPr lang="en-US" sz="2400" dirty="0" smtClean="0">
                <a:solidFill>
                  <a:schemeClr val="tx1"/>
                </a:solidFill>
                <a:latin typeface="Roboto" charset="0"/>
                <a:ea typeface="Roboto" charset="0"/>
                <a:cs typeface="Roboto" charset="0"/>
              </a:rPr>
              <a:t>(New)</a:t>
            </a:r>
          </a:p>
          <a:p>
            <a:pPr marL="0" indent="0">
              <a:lnSpc>
                <a:spcPct val="150000"/>
              </a:lnSpc>
              <a:buNone/>
            </a:pPr>
            <a:r>
              <a:rPr lang="en-US" sz="2400" u="sng" dirty="0" smtClean="0">
                <a:solidFill>
                  <a:srgbClr val="8C71CE"/>
                </a:solidFill>
                <a:latin typeface="Roboto" charset="0"/>
                <a:ea typeface="Roboto" charset="0"/>
                <a:cs typeface="Roboto" charset="0"/>
              </a:rPr>
              <a:t>5. </a:t>
            </a:r>
            <a:r>
              <a:rPr lang="en-US" sz="2400" u="sng" dirty="0" smtClean="0"/>
              <a:t>OBD-II </a:t>
            </a:r>
            <a:r>
              <a:rPr lang="en-US" sz="2400" u="sng" dirty="0"/>
              <a:t>&amp; App Using Velocity Output</a:t>
            </a:r>
          </a:p>
          <a:p>
            <a:pPr marL="0" indent="0">
              <a:lnSpc>
                <a:spcPct val="150000"/>
              </a:lnSpc>
              <a:buNone/>
            </a:pPr>
            <a:r>
              <a:rPr lang="en-US" sz="2400" b="1" dirty="0" smtClean="0">
                <a:solidFill>
                  <a:srgbClr val="0188F8"/>
                </a:solidFill>
                <a:latin typeface="Roboto" charset="0"/>
                <a:ea typeface="Roboto" charset="0"/>
                <a:cs typeface="Roboto" charset="0"/>
              </a:rPr>
              <a:t>6. </a:t>
            </a:r>
            <a:r>
              <a:rPr lang="en-US" sz="2400" dirty="0" smtClean="0"/>
              <a:t>Post-trip </a:t>
            </a:r>
            <a:r>
              <a:rPr lang="en-US" sz="2400" dirty="0"/>
              <a:t>algorithmic analysis</a:t>
            </a:r>
          </a:p>
          <a:p>
            <a:pPr marL="0" indent="0">
              <a:lnSpc>
                <a:spcPct val="150000"/>
              </a:lnSpc>
              <a:buNone/>
            </a:pPr>
            <a:r>
              <a:rPr lang="en-US" sz="2400" b="1" dirty="0" smtClean="0">
                <a:solidFill>
                  <a:srgbClr val="C00000"/>
                </a:solidFill>
                <a:latin typeface="Roboto" charset="0"/>
                <a:ea typeface="Roboto" charset="0"/>
                <a:cs typeface="Roboto" charset="0"/>
              </a:rPr>
              <a:t>7. </a:t>
            </a:r>
            <a:r>
              <a:rPr lang="en-US" sz="2400" dirty="0" smtClean="0"/>
              <a:t>Odometer </a:t>
            </a:r>
            <a:r>
              <a:rPr lang="en-US" sz="2400" dirty="0">
                <a:latin typeface="Roboto" charset="0"/>
                <a:ea typeface="Roboto" charset="0"/>
                <a:cs typeface="Roboto" charset="0"/>
              </a:rPr>
              <a:t>photo</a:t>
            </a:r>
            <a:r>
              <a:rPr lang="en-US" sz="2400" dirty="0"/>
              <a:t> tracking</a:t>
            </a:r>
          </a:p>
          <a:p>
            <a:pPr marL="514350" indent="-514350">
              <a:lnSpc>
                <a:spcPct val="150000"/>
              </a:lnSpc>
              <a:buFont typeface="+mj-lt"/>
              <a:buAutoNum type="arabicPeriod"/>
            </a:pPr>
            <a:endParaRPr lang="en-US" sz="2000" dirty="0"/>
          </a:p>
        </p:txBody>
      </p:sp>
      <p:sp>
        <p:nvSpPr>
          <p:cNvPr id="4" name="Date Placeholder 3"/>
          <p:cNvSpPr>
            <a:spLocks noGrp="1"/>
          </p:cNvSpPr>
          <p:nvPr>
            <p:ph type="dt" sz="half" idx="10"/>
          </p:nvPr>
        </p:nvSpPr>
        <p:spPr/>
        <p:txBody>
          <a:bodyPr/>
          <a:lstStyle/>
          <a:p>
            <a:fld id="{62449FD6-A5BE-6247-902C-F1B5DBDD1EE1}"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33</a:t>
            </a:fld>
            <a:endParaRPr lang="en-US" dirty="0"/>
          </a:p>
        </p:txBody>
      </p:sp>
      <p:grpSp>
        <p:nvGrpSpPr>
          <p:cNvPr id="11" name="Group 10"/>
          <p:cNvGrpSpPr/>
          <p:nvPr/>
        </p:nvGrpSpPr>
        <p:grpSpPr>
          <a:xfrm>
            <a:off x="801500" y="1164462"/>
            <a:ext cx="4960390" cy="4899991"/>
            <a:chOff x="801500" y="1164462"/>
            <a:chExt cx="4960390" cy="4899991"/>
          </a:xfrm>
        </p:grpSpPr>
        <p:sp>
          <p:nvSpPr>
            <p:cNvPr id="7" name="Rectangle 6"/>
            <p:cNvSpPr/>
            <p:nvPr/>
          </p:nvSpPr>
          <p:spPr>
            <a:xfrm>
              <a:off x="825412" y="1351721"/>
              <a:ext cx="4825241" cy="4611757"/>
            </a:xfrm>
            <a:prstGeom prst="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01500" y="1250746"/>
              <a:ext cx="4899991" cy="12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3244251" y="3546814"/>
              <a:ext cx="4899991" cy="13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825411" y="5989503"/>
            <a:ext cx="4801191"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EFFECTIVENESS / EASE OF USE</a:t>
            </a:r>
            <a:endParaRPr lang="en-US" sz="1600" dirty="0">
              <a:solidFill>
                <a:schemeClr val="bg1">
                  <a:lumMod val="50000"/>
                </a:schemeClr>
              </a:solidFill>
              <a:latin typeface="Roboto" charset="0"/>
              <a:ea typeface="Roboto" charset="0"/>
              <a:cs typeface="Roboto" charset="0"/>
            </a:endParaRPr>
          </a:p>
        </p:txBody>
      </p:sp>
      <p:sp>
        <p:nvSpPr>
          <p:cNvPr id="13" name="TextBox 12"/>
          <p:cNvSpPr txBox="1"/>
          <p:nvPr/>
        </p:nvSpPr>
        <p:spPr>
          <a:xfrm rot="16200000">
            <a:off x="-1667482" y="3497931"/>
            <a:ext cx="4592543"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PRIVACY LEVEL TO USER</a:t>
            </a:r>
            <a:endParaRPr lang="en-US" sz="1600" dirty="0">
              <a:solidFill>
                <a:schemeClr val="bg1">
                  <a:lumMod val="50000"/>
                </a:schemeClr>
              </a:solidFill>
              <a:latin typeface="Roboto" charset="0"/>
              <a:ea typeface="Roboto" charset="0"/>
              <a:cs typeface="Roboto" charset="0"/>
            </a:endParaRPr>
          </a:p>
        </p:txBody>
      </p:sp>
      <p:grpSp>
        <p:nvGrpSpPr>
          <p:cNvPr id="34" name="Group 33"/>
          <p:cNvGrpSpPr/>
          <p:nvPr/>
        </p:nvGrpSpPr>
        <p:grpSpPr>
          <a:xfrm>
            <a:off x="6274996" y="5305266"/>
            <a:ext cx="1783472" cy="831822"/>
            <a:chOff x="6236064" y="5692757"/>
            <a:chExt cx="1783472" cy="831822"/>
          </a:xfrm>
        </p:grpSpPr>
        <p:sp>
          <p:nvSpPr>
            <p:cNvPr id="14" name="Oval 13"/>
            <p:cNvSpPr/>
            <p:nvPr/>
          </p:nvSpPr>
          <p:spPr>
            <a:xfrm>
              <a:off x="6382685" y="5692757"/>
              <a:ext cx="457200" cy="457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54292" y="5749705"/>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34459" y="5825967"/>
              <a:ext cx="228600" cy="228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236064" y="6216802"/>
              <a:ext cx="1783472" cy="307777"/>
            </a:xfrm>
            <a:prstGeom prst="rect">
              <a:avLst/>
            </a:prstGeom>
            <a:noFill/>
          </p:spPr>
          <p:txBody>
            <a:bodyPr wrap="square" rtlCol="0">
              <a:spAutoFit/>
            </a:bodyPr>
            <a:lstStyle/>
            <a:p>
              <a:r>
                <a:rPr lang="en-US" sz="1400" dirty="0" smtClean="0">
                  <a:solidFill>
                    <a:schemeClr val="bg1">
                      <a:lumMod val="50000"/>
                    </a:schemeClr>
                  </a:solidFill>
                  <a:latin typeface="Roboto Light" charset="0"/>
                  <a:ea typeface="Roboto Light" charset="0"/>
                  <a:cs typeface="Roboto Light" charset="0"/>
                </a:rPr>
                <a:t>Ability to implement</a:t>
              </a:r>
              <a:endParaRPr lang="en-US" sz="1400" dirty="0">
                <a:solidFill>
                  <a:schemeClr val="bg1">
                    <a:lumMod val="50000"/>
                  </a:schemeClr>
                </a:solidFill>
                <a:latin typeface="Roboto Light" charset="0"/>
                <a:ea typeface="Roboto Light" charset="0"/>
                <a:cs typeface="Roboto Light" charset="0"/>
              </a:endParaRPr>
            </a:p>
          </p:txBody>
        </p:sp>
      </p:grpSp>
      <p:sp>
        <p:nvSpPr>
          <p:cNvPr id="27" name="Oval 26"/>
          <p:cNvSpPr/>
          <p:nvPr/>
        </p:nvSpPr>
        <p:spPr>
          <a:xfrm>
            <a:off x="3166896" y="2318882"/>
            <a:ext cx="457200" cy="457200"/>
          </a:xfrm>
          <a:prstGeom prst="ellipse">
            <a:avLst/>
          </a:prstGeom>
          <a:solidFill>
            <a:srgbClr val="A3D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1</a:t>
            </a:r>
            <a:endParaRPr lang="en-US" dirty="0">
              <a:latin typeface="Roboto Light" charset="0"/>
              <a:ea typeface="Roboto Light" charset="0"/>
              <a:cs typeface="Roboto Light" charset="0"/>
            </a:endParaRPr>
          </a:p>
        </p:txBody>
      </p:sp>
      <p:sp>
        <p:nvSpPr>
          <p:cNvPr id="28" name="Oval 27"/>
          <p:cNvSpPr/>
          <p:nvPr/>
        </p:nvSpPr>
        <p:spPr>
          <a:xfrm>
            <a:off x="2667220" y="2318882"/>
            <a:ext cx="457200" cy="457200"/>
          </a:xfrm>
          <a:prstGeom prst="ellipse">
            <a:avLst/>
          </a:prstGeom>
          <a:solidFill>
            <a:srgbClr val="FFD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2</a:t>
            </a:r>
            <a:endParaRPr lang="en-US" dirty="0">
              <a:latin typeface="Roboto Light" charset="0"/>
              <a:ea typeface="Roboto Light" charset="0"/>
              <a:cs typeface="Roboto Light" charset="0"/>
            </a:endParaRPr>
          </a:p>
        </p:txBody>
      </p:sp>
      <p:sp>
        <p:nvSpPr>
          <p:cNvPr id="29" name="Oval 28"/>
          <p:cNvSpPr/>
          <p:nvPr/>
        </p:nvSpPr>
        <p:spPr>
          <a:xfrm>
            <a:off x="2342003" y="2433182"/>
            <a:ext cx="228600" cy="228600"/>
          </a:xfrm>
          <a:prstGeom prst="ellipse">
            <a:avLst/>
          </a:prstGeom>
          <a:solidFill>
            <a:srgbClr val="FF6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3</a:t>
            </a:r>
            <a:endParaRPr lang="en-US" dirty="0">
              <a:latin typeface="Roboto Light" charset="0"/>
              <a:ea typeface="Roboto Light" charset="0"/>
              <a:cs typeface="Roboto Light" charset="0"/>
            </a:endParaRPr>
          </a:p>
        </p:txBody>
      </p:sp>
      <p:sp>
        <p:nvSpPr>
          <p:cNvPr id="30" name="Oval 29"/>
          <p:cNvSpPr/>
          <p:nvPr/>
        </p:nvSpPr>
        <p:spPr>
          <a:xfrm>
            <a:off x="1773566" y="2318882"/>
            <a:ext cx="457200" cy="4572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4</a:t>
            </a:r>
          </a:p>
        </p:txBody>
      </p:sp>
      <p:sp>
        <p:nvSpPr>
          <p:cNvPr id="31" name="Oval 30"/>
          <p:cNvSpPr/>
          <p:nvPr/>
        </p:nvSpPr>
        <p:spPr>
          <a:xfrm>
            <a:off x="3212616" y="2903099"/>
            <a:ext cx="365760" cy="365760"/>
          </a:xfrm>
          <a:prstGeom prst="ellipse">
            <a:avLst/>
          </a:prstGeom>
          <a:solidFill>
            <a:srgbClr val="8C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5</a:t>
            </a:r>
          </a:p>
        </p:txBody>
      </p:sp>
      <p:sp>
        <p:nvSpPr>
          <p:cNvPr id="33" name="Oval 32"/>
          <p:cNvSpPr/>
          <p:nvPr/>
        </p:nvSpPr>
        <p:spPr>
          <a:xfrm>
            <a:off x="1668450" y="1637114"/>
            <a:ext cx="365760" cy="3657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charset="0"/>
                <a:ea typeface="Roboto" charset="0"/>
                <a:cs typeface="Roboto" charset="0"/>
              </a:rPr>
              <a:t>7</a:t>
            </a:r>
            <a:endParaRPr lang="en-US" dirty="0">
              <a:latin typeface="Roboto" charset="0"/>
              <a:ea typeface="Roboto" charset="0"/>
              <a:cs typeface="Roboto" charset="0"/>
            </a:endParaRPr>
          </a:p>
        </p:txBody>
      </p:sp>
      <p:cxnSp>
        <p:nvCxnSpPr>
          <p:cNvPr id="36" name="Straight Arrow Connector 35"/>
          <p:cNvCxnSpPr/>
          <p:nvPr/>
        </p:nvCxnSpPr>
        <p:spPr>
          <a:xfrm flipV="1">
            <a:off x="825411" y="1370936"/>
            <a:ext cx="4801191" cy="4592542"/>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439850" y="5143511"/>
            <a:ext cx="228600" cy="228600"/>
          </a:xfrm>
          <a:prstGeom prst="ellipse">
            <a:avLst/>
          </a:prstGeom>
          <a:solidFill>
            <a:srgbClr val="018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6</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339013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IV. </a:t>
            </a:r>
            <a:r>
              <a:rPr lang="en-US" dirty="0" smtClean="0"/>
              <a:t>Prototypes &amp; State Diagrams</a:t>
            </a:r>
            <a:endParaRPr lang="en-US" dirty="0"/>
          </a:p>
        </p:txBody>
      </p:sp>
      <p:sp>
        <p:nvSpPr>
          <p:cNvPr id="4" name="Date Placeholder 3"/>
          <p:cNvSpPr>
            <a:spLocks noGrp="1"/>
          </p:cNvSpPr>
          <p:nvPr>
            <p:ph type="dt" sz="half" idx="10"/>
          </p:nvPr>
        </p:nvSpPr>
        <p:spPr/>
        <p:txBody>
          <a:bodyPr/>
          <a:lstStyle/>
          <a:p>
            <a:fld id="{361A258C-1DCD-D147-8508-98BFE9DDEC99}"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34</a:t>
            </a:fld>
            <a:endParaRPr lang="en-US" dirty="0"/>
          </a:p>
        </p:txBody>
      </p:sp>
    </p:spTree>
    <p:extLst>
      <p:ext uri="{BB962C8B-B14F-4D97-AF65-F5344CB8AC3E}">
        <p14:creationId xmlns:p14="http://schemas.microsoft.com/office/powerpoint/2010/main" val="1746138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Experience Overview</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50000"/>
              </a:lnSpc>
              <a:spcBef>
                <a:spcPts val="0"/>
              </a:spcBef>
              <a:spcAft>
                <a:spcPts val="0"/>
              </a:spcAft>
              <a:buClrTx/>
              <a:buSzTx/>
              <a:buFontTx/>
              <a:buNone/>
              <a:tabLst/>
              <a:defRPr/>
            </a:pPr>
            <a:r>
              <a:rPr lang="en-US" dirty="0" smtClean="0">
                <a:solidFill>
                  <a:srgbClr val="81A936"/>
                </a:solidFill>
                <a:latin typeface="Roboto" charset="0"/>
                <a:ea typeface="Roboto" charset="0"/>
                <a:cs typeface="Roboto" charset="0"/>
              </a:rPr>
              <a:t>Application View:	</a:t>
            </a:r>
            <a:r>
              <a:rPr lang="en-US" dirty="0">
                <a:solidFill>
                  <a:srgbClr val="81A936"/>
                </a:solidFill>
                <a:latin typeface="Roboto" charset="0"/>
                <a:ea typeface="Roboto" charset="0"/>
                <a:cs typeface="Roboto" charset="0"/>
              </a:rPr>
              <a:t>	</a:t>
            </a:r>
            <a:r>
              <a:rPr lang="en-US" dirty="0" smtClean="0">
                <a:solidFill>
                  <a:srgbClr val="81A936"/>
                </a:solidFill>
                <a:latin typeface="Roboto" charset="0"/>
                <a:ea typeface="Roboto" charset="0"/>
                <a:cs typeface="Roboto" charset="0"/>
              </a:rPr>
              <a:t>Items</a:t>
            </a:r>
          </a:p>
          <a:p>
            <a:pPr>
              <a:lnSpc>
                <a:spcPct val="150000"/>
              </a:lnSpc>
              <a:spcBef>
                <a:spcPts val="0"/>
              </a:spcBef>
            </a:pPr>
            <a:r>
              <a:rPr lang="en-US" dirty="0" smtClean="0"/>
              <a:t>Main Tracking		</a:t>
            </a:r>
            <a:r>
              <a:rPr lang="en-US" dirty="0" smtClean="0">
                <a:solidFill>
                  <a:schemeClr val="bg1">
                    <a:lumMod val="50000"/>
                  </a:schemeClr>
                </a:solidFill>
              </a:rPr>
              <a:t>Tracking Off, Tracking On</a:t>
            </a:r>
          </a:p>
          <a:p>
            <a:pPr>
              <a:lnSpc>
                <a:spcPct val="150000"/>
              </a:lnSpc>
              <a:spcBef>
                <a:spcPts val="0"/>
              </a:spcBef>
            </a:pPr>
            <a:r>
              <a:rPr lang="en-US" dirty="0" smtClean="0"/>
              <a:t>Trip History		</a:t>
            </a:r>
            <a:r>
              <a:rPr lang="en-US" dirty="0" smtClean="0">
                <a:solidFill>
                  <a:schemeClr val="bg1">
                    <a:lumMod val="50000"/>
                  </a:schemeClr>
                </a:solidFill>
              </a:rPr>
              <a:t>Individual Trip Summary</a:t>
            </a:r>
          </a:p>
          <a:p>
            <a:pPr>
              <a:lnSpc>
                <a:spcPct val="150000"/>
              </a:lnSpc>
              <a:spcBef>
                <a:spcPts val="0"/>
              </a:spcBef>
            </a:pPr>
            <a:r>
              <a:rPr lang="en-US" dirty="0" smtClean="0"/>
              <a:t>Settings			</a:t>
            </a:r>
            <a:r>
              <a:rPr lang="en-US" dirty="0" smtClean="0">
                <a:solidFill>
                  <a:schemeClr val="bg1">
                    <a:lumMod val="50000"/>
                  </a:schemeClr>
                </a:solidFill>
              </a:rPr>
              <a:t>Units, Tracking Options, Payment</a:t>
            </a:r>
          </a:p>
          <a:p>
            <a:pPr>
              <a:lnSpc>
                <a:spcPct val="150000"/>
              </a:lnSpc>
              <a:spcBef>
                <a:spcPts val="0"/>
              </a:spcBef>
            </a:pPr>
            <a:r>
              <a:rPr lang="en-US" dirty="0" smtClean="0"/>
              <a:t>Profile			</a:t>
            </a:r>
            <a:r>
              <a:rPr lang="en-US" dirty="0" smtClean="0">
                <a:solidFill>
                  <a:schemeClr val="bg1">
                    <a:lumMod val="50000"/>
                  </a:schemeClr>
                </a:solidFill>
              </a:rPr>
              <a:t>Account Information, Vehicle Management</a:t>
            </a:r>
          </a:p>
          <a:p>
            <a:pPr>
              <a:lnSpc>
                <a:spcPct val="150000"/>
              </a:lnSpc>
              <a:spcBef>
                <a:spcPts val="0"/>
              </a:spcBef>
            </a:pPr>
            <a:r>
              <a:rPr lang="en-US" dirty="0" smtClean="0"/>
              <a:t>Help				</a:t>
            </a:r>
            <a:r>
              <a:rPr lang="en-US" dirty="0" smtClean="0">
                <a:solidFill>
                  <a:schemeClr val="bg1">
                    <a:lumMod val="50000"/>
                  </a:schemeClr>
                </a:solidFill>
              </a:rPr>
              <a:t>Documentation</a:t>
            </a:r>
            <a:endParaRPr lang="en-US" dirty="0">
              <a:solidFill>
                <a:schemeClr val="bg1">
                  <a:lumMod val="50000"/>
                </a:schemeClr>
              </a:solidFill>
            </a:endParaRPr>
          </a:p>
        </p:txBody>
      </p:sp>
      <p:sp>
        <p:nvSpPr>
          <p:cNvPr id="4" name="Date Placeholder 3"/>
          <p:cNvSpPr>
            <a:spLocks noGrp="1"/>
          </p:cNvSpPr>
          <p:nvPr>
            <p:ph type="dt" sz="half" idx="10"/>
          </p:nvPr>
        </p:nvSpPr>
        <p:spPr/>
        <p:txBody>
          <a:bodyPr/>
          <a:lstStyle/>
          <a:p>
            <a:fld id="{542E4450-2C67-2546-99AF-4A48073E1CC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35</a:t>
            </a:fld>
            <a:endParaRPr lang="en-US" dirty="0"/>
          </a:p>
        </p:txBody>
      </p:sp>
    </p:spTree>
    <p:extLst>
      <p:ext uri="{BB962C8B-B14F-4D97-AF65-F5344CB8AC3E}">
        <p14:creationId xmlns:p14="http://schemas.microsoft.com/office/powerpoint/2010/main" val="1347240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4058356" y="30509"/>
            <a:ext cx="0" cy="6827491"/>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195456" y="300303"/>
            <a:ext cx="2158422" cy="82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3322FB7-21A8-3246-8056-B9CBF2F27D1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36</a:t>
            </a:fld>
            <a:endParaRPr lang="en-US" dirty="0"/>
          </a:p>
        </p:txBody>
      </p:sp>
      <p:sp>
        <p:nvSpPr>
          <p:cNvPr id="7" name="Rounded Rectangle 6"/>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Open</a:t>
            </a:r>
            <a:endParaRPr lang="en-US" dirty="0">
              <a:solidFill>
                <a:srgbClr val="016874"/>
              </a:solidFill>
              <a:latin typeface="Roboto Light" charset="0"/>
              <a:ea typeface="Roboto Light" charset="0"/>
              <a:cs typeface="Roboto Light" charset="0"/>
            </a:endParaRPr>
          </a:p>
        </p:txBody>
      </p:sp>
      <p:sp>
        <p:nvSpPr>
          <p:cNvPr id="8" name="Rounded Rectangle 7"/>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Demo</a:t>
            </a:r>
            <a:endParaRPr lang="en-US" dirty="0">
              <a:solidFill>
                <a:srgbClr val="016874"/>
              </a:solidFill>
              <a:latin typeface="Roboto Light" charset="0"/>
              <a:ea typeface="Roboto Light" charset="0"/>
              <a:cs typeface="Roboto Light" charset="0"/>
            </a:endParaRPr>
          </a:p>
        </p:txBody>
      </p:sp>
      <p:sp>
        <p:nvSpPr>
          <p:cNvPr id="9" name="Rounded Rectangle 8"/>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16874"/>
                </a:solidFill>
                <a:latin typeface="Roboto Light" charset="0"/>
                <a:ea typeface="Roboto Light" charset="0"/>
                <a:cs typeface="Roboto Light" charset="0"/>
              </a:rPr>
              <a:t>Registration</a:t>
            </a:r>
            <a:endParaRPr lang="en-US" dirty="0">
              <a:solidFill>
                <a:srgbClr val="016874"/>
              </a:solidFill>
              <a:latin typeface="Roboto Light" charset="0"/>
              <a:ea typeface="Roboto Light" charset="0"/>
              <a:cs typeface="Roboto Light" charset="0"/>
            </a:endParaRPr>
          </a:p>
        </p:txBody>
      </p:sp>
      <p:sp>
        <p:nvSpPr>
          <p:cNvPr id="10" name="Rounded Rectangle 9"/>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16874"/>
                </a:solidFill>
                <a:latin typeface="Roboto Light" charset="0"/>
                <a:ea typeface="Roboto Light" charset="0"/>
                <a:cs typeface="Roboto Light" charset="0"/>
              </a:rPr>
              <a:t>Pair Vehicle</a:t>
            </a:r>
            <a:endParaRPr lang="en-US" dirty="0">
              <a:solidFill>
                <a:srgbClr val="016874"/>
              </a:solidFill>
              <a:latin typeface="Roboto Light" charset="0"/>
              <a:ea typeface="Roboto Light" charset="0"/>
              <a:cs typeface="Roboto Light" charset="0"/>
            </a:endParaRPr>
          </a:p>
        </p:txBody>
      </p:sp>
      <p:cxnSp>
        <p:nvCxnSpPr>
          <p:cNvPr id="12" name="Straight Arrow Connector 11"/>
          <p:cNvCxnSpPr>
            <a:stCxn id="7" idx="3"/>
            <a:endCxn id="8"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Privacy Statement</a:t>
            </a:r>
            <a:endParaRPr lang="en-US" sz="1400" dirty="0">
              <a:solidFill>
                <a:srgbClr val="016874"/>
              </a:solidFill>
              <a:latin typeface="Roboto Light" charset="0"/>
              <a:ea typeface="Roboto Light" charset="0"/>
              <a:cs typeface="Roboto Light" charset="0"/>
            </a:endParaRPr>
          </a:p>
        </p:txBody>
      </p:sp>
      <p:cxnSp>
        <p:nvCxnSpPr>
          <p:cNvPr id="18" name="Straight Arrow Connector 17"/>
          <p:cNvCxnSpPr>
            <a:stCxn id="14" idx="2"/>
            <a:endCxn id="10" idx="0"/>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05400" y="3319548"/>
            <a:ext cx="719527" cy="276999"/>
          </a:xfrm>
          <a:prstGeom prst="rect">
            <a:avLst/>
          </a:prstGeom>
          <a:noFill/>
        </p:spPr>
        <p:txBody>
          <a:bodyPr wrap="square" rtlCol="0">
            <a:spAutoFit/>
          </a:bodyPr>
          <a:lstStyle/>
          <a:p>
            <a:r>
              <a:rPr lang="en-US" sz="1200" dirty="0" smtClean="0">
                <a:latin typeface="Roboto Light" charset="0"/>
                <a:ea typeface="Roboto Light" charset="0"/>
                <a:cs typeface="Roboto Light" charset="0"/>
              </a:rPr>
              <a:t>Accept</a:t>
            </a:r>
            <a:endParaRPr lang="en-US" sz="1200" dirty="0">
              <a:latin typeface="Roboto Light" charset="0"/>
              <a:ea typeface="Roboto Light" charset="0"/>
              <a:cs typeface="Roboto Light" charset="0"/>
            </a:endParaRPr>
          </a:p>
        </p:txBody>
      </p:sp>
      <p:cxnSp>
        <p:nvCxnSpPr>
          <p:cNvPr id="30" name="Straight Arrow Connector 29"/>
          <p:cNvCxnSpPr>
            <a:stCxn id="9" idx="2"/>
            <a:endCxn id="14"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1"/>
            <a:endCxn id="7"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81728" y="2789526"/>
            <a:ext cx="719527" cy="276999"/>
          </a:xfrm>
          <a:prstGeom prst="rect">
            <a:avLst/>
          </a:prstGeom>
          <a:noFill/>
        </p:spPr>
        <p:txBody>
          <a:bodyPr wrap="square" rtlCol="0">
            <a:spAutoFit/>
          </a:bodyPr>
          <a:lstStyle/>
          <a:p>
            <a:r>
              <a:rPr lang="en-US" sz="1200" dirty="0" smtClean="0">
                <a:latin typeface="Roboto Light" charset="0"/>
                <a:ea typeface="Roboto Light" charset="0"/>
                <a:cs typeface="Roboto Light" charset="0"/>
              </a:rPr>
              <a:t>Decline</a:t>
            </a:r>
            <a:endParaRPr lang="en-US" sz="1200" dirty="0">
              <a:latin typeface="Roboto Light" charset="0"/>
              <a:ea typeface="Roboto Light" charset="0"/>
              <a:cs typeface="Roboto Light" charset="0"/>
            </a:endParaRPr>
          </a:p>
        </p:txBody>
      </p:sp>
      <p:sp>
        <p:nvSpPr>
          <p:cNvPr id="38" name="Rounded Rectangle 37"/>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Tracking Settings</a:t>
            </a:r>
            <a:endParaRPr lang="en-US" sz="1400" dirty="0">
              <a:solidFill>
                <a:srgbClr val="016874"/>
              </a:solidFill>
              <a:latin typeface="Roboto Light" charset="0"/>
              <a:ea typeface="Roboto Light" charset="0"/>
              <a:cs typeface="Roboto Light" charset="0"/>
            </a:endParaRPr>
          </a:p>
        </p:txBody>
      </p:sp>
      <p:cxnSp>
        <p:nvCxnSpPr>
          <p:cNvPr id="40" name="Straight Arrow Connector 39"/>
          <p:cNvCxnSpPr>
            <a:stCxn id="10" idx="1"/>
            <a:endCxn id="38" idx="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872" y="975202"/>
            <a:ext cx="4058354" cy="830997"/>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Onboarding </a:t>
            </a:r>
            <a:r>
              <a:rPr lang="en-US" sz="2400" smtClean="0">
                <a:solidFill>
                  <a:srgbClr val="81A936"/>
                </a:solidFill>
                <a:latin typeface="Roboto" charset="0"/>
                <a:ea typeface="Roboto" charset="0"/>
                <a:cs typeface="Roboto" charset="0"/>
              </a:rPr>
              <a:t>Process, Help, Settings</a:t>
            </a:r>
            <a:endParaRPr lang="en-US" sz="2400" dirty="0">
              <a:solidFill>
                <a:srgbClr val="81A936"/>
              </a:solidFill>
              <a:latin typeface="Roboto" charset="0"/>
              <a:ea typeface="Roboto" charset="0"/>
              <a:cs typeface="Roboto" charset="0"/>
            </a:endParaRPr>
          </a:p>
        </p:txBody>
      </p:sp>
      <p:cxnSp>
        <p:nvCxnSpPr>
          <p:cNvPr id="45" name="Straight Connector 44"/>
          <p:cNvCxnSpPr/>
          <p:nvPr/>
        </p:nvCxnSpPr>
        <p:spPr>
          <a:xfrm>
            <a:off x="8116712" y="30509"/>
            <a:ext cx="0" cy="6827491"/>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021669" y="1165170"/>
            <a:ext cx="4131732" cy="461665"/>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Tracking</a:t>
            </a:r>
            <a:endParaRPr lang="en-US" sz="2400" dirty="0">
              <a:solidFill>
                <a:srgbClr val="81A936"/>
              </a:solidFill>
              <a:latin typeface="Roboto" charset="0"/>
              <a:ea typeface="Roboto" charset="0"/>
              <a:cs typeface="Roboto" charset="0"/>
            </a:endParaRPr>
          </a:p>
        </p:txBody>
      </p:sp>
      <p:sp>
        <p:nvSpPr>
          <p:cNvPr id="2" name="Title 1"/>
          <p:cNvSpPr>
            <a:spLocks noGrp="1"/>
          </p:cNvSpPr>
          <p:nvPr>
            <p:ph type="title"/>
          </p:nvPr>
        </p:nvSpPr>
        <p:spPr>
          <a:xfrm>
            <a:off x="719668" y="365125"/>
            <a:ext cx="10515600" cy="867327"/>
          </a:xfrm>
        </p:spPr>
        <p:txBody>
          <a:bodyPr/>
          <a:lstStyle/>
          <a:p>
            <a:r>
              <a:rPr lang="en-US" smtClean="0"/>
              <a:t>User Experience Flow</a:t>
            </a:r>
            <a:endParaRPr lang="en-US" dirty="0"/>
          </a:p>
        </p:txBody>
      </p:sp>
      <p:sp>
        <p:nvSpPr>
          <p:cNvPr id="51" name="Rounded Rectangle 50"/>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16874"/>
                </a:solidFill>
                <a:latin typeface="Roboto Light" charset="0"/>
                <a:ea typeface="Roboto Light" charset="0"/>
                <a:cs typeface="Roboto Light" charset="0"/>
              </a:rPr>
              <a:t>Begin Tracking</a:t>
            </a:r>
            <a:endParaRPr lang="en-US" sz="1600" dirty="0">
              <a:solidFill>
                <a:srgbClr val="016874"/>
              </a:solidFill>
              <a:latin typeface="Roboto Light" charset="0"/>
              <a:ea typeface="Roboto Light" charset="0"/>
              <a:cs typeface="Roboto Light" charset="0"/>
            </a:endParaRPr>
          </a:p>
        </p:txBody>
      </p:sp>
      <p:sp>
        <p:nvSpPr>
          <p:cNvPr id="54" name="Rounded Rectangle 53"/>
          <p:cNvSpPr/>
          <p:nvPr/>
        </p:nvSpPr>
        <p:spPr>
          <a:xfrm>
            <a:off x="2475929" y="455104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Home Screen</a:t>
            </a:r>
            <a:endParaRPr lang="en-US" sz="1400" dirty="0">
              <a:solidFill>
                <a:srgbClr val="016874"/>
              </a:solidFill>
              <a:latin typeface="Roboto Light" charset="0"/>
              <a:ea typeface="Roboto Light" charset="0"/>
              <a:cs typeface="Roboto Light" charset="0"/>
            </a:endParaRPr>
          </a:p>
        </p:txBody>
      </p:sp>
      <p:cxnSp>
        <p:nvCxnSpPr>
          <p:cNvPr id="56" name="Elbow Connector 55"/>
          <p:cNvCxnSpPr>
            <a:stCxn id="38" idx="2"/>
            <a:endCxn id="54" idx="0"/>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54" idx="3"/>
            <a:endCxn id="51" idx="1"/>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Confirm w/ Swipe</a:t>
            </a:r>
            <a:endParaRPr lang="en-US" sz="1400" dirty="0">
              <a:solidFill>
                <a:srgbClr val="016874"/>
              </a:solidFill>
              <a:latin typeface="Roboto Light" charset="0"/>
              <a:ea typeface="Roboto Light" charset="0"/>
              <a:cs typeface="Roboto Light" charset="0"/>
            </a:endParaRPr>
          </a:p>
        </p:txBody>
      </p:sp>
      <p:sp>
        <p:nvSpPr>
          <p:cNvPr id="65" name="Rounded Rectangle 64"/>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Tracking Algorithm</a:t>
            </a:r>
            <a:endParaRPr lang="en-US" sz="1400" dirty="0">
              <a:solidFill>
                <a:srgbClr val="016874"/>
              </a:solidFill>
              <a:latin typeface="Roboto Light" charset="0"/>
              <a:ea typeface="Roboto Light" charset="0"/>
              <a:cs typeface="Roboto Light" charset="0"/>
            </a:endParaRPr>
          </a:p>
        </p:txBody>
      </p:sp>
      <p:sp>
        <p:nvSpPr>
          <p:cNvPr id="66" name="Rounded Rectangle 65"/>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End Trip</a:t>
            </a:r>
            <a:endParaRPr lang="en-US" sz="1400" dirty="0">
              <a:solidFill>
                <a:srgbClr val="016874"/>
              </a:solidFill>
              <a:latin typeface="Roboto Light" charset="0"/>
              <a:ea typeface="Roboto Light" charset="0"/>
              <a:cs typeface="Roboto Light" charset="0"/>
            </a:endParaRPr>
          </a:p>
        </p:txBody>
      </p:sp>
      <p:sp>
        <p:nvSpPr>
          <p:cNvPr id="67" name="Rounded Rectangle 66"/>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View Results</a:t>
            </a:r>
            <a:endParaRPr lang="en-US" sz="1400" dirty="0">
              <a:solidFill>
                <a:srgbClr val="016874"/>
              </a:solidFill>
              <a:latin typeface="Roboto Light" charset="0"/>
              <a:ea typeface="Roboto Light" charset="0"/>
              <a:cs typeface="Roboto Light" charset="0"/>
            </a:endParaRPr>
          </a:p>
        </p:txBody>
      </p:sp>
      <p:cxnSp>
        <p:nvCxnSpPr>
          <p:cNvPr id="71" name="Straight Arrow Connector 70"/>
          <p:cNvCxnSpPr>
            <a:stCxn id="64" idx="2"/>
            <a:endCxn id="65" idx="0"/>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5" idx="2"/>
            <a:endCxn id="66" idx="0"/>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6" idx="1"/>
            <a:endCxn id="67" idx="3"/>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1" idx="3"/>
            <a:endCxn id="64" idx="1"/>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7" idx="2"/>
            <a:endCxn id="54" idx="3"/>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Help Screen</a:t>
            </a:r>
            <a:endParaRPr lang="en-US" sz="1400" dirty="0">
              <a:solidFill>
                <a:srgbClr val="016874"/>
              </a:solidFill>
              <a:latin typeface="Roboto Light" charset="0"/>
              <a:ea typeface="Roboto Light" charset="0"/>
              <a:cs typeface="Roboto Light" charset="0"/>
            </a:endParaRPr>
          </a:p>
        </p:txBody>
      </p:sp>
      <p:sp>
        <p:nvSpPr>
          <p:cNvPr id="87" name="TextBox 86"/>
          <p:cNvSpPr txBox="1"/>
          <p:nvPr/>
        </p:nvSpPr>
        <p:spPr>
          <a:xfrm>
            <a:off x="8116712" y="1165170"/>
            <a:ext cx="4131732" cy="461665"/>
          </a:xfrm>
          <a:prstGeom prst="rect">
            <a:avLst/>
          </a:prstGeom>
          <a:noFill/>
        </p:spPr>
        <p:txBody>
          <a:bodyPr wrap="square" rtlCol="0">
            <a:spAutoFit/>
          </a:bodyPr>
          <a:lstStyle/>
          <a:p>
            <a:pPr algn="ctr"/>
            <a:r>
              <a:rPr lang="en-US" sz="2400" dirty="0" smtClean="0">
                <a:solidFill>
                  <a:srgbClr val="81A936"/>
                </a:solidFill>
                <a:latin typeface="Roboto" charset="0"/>
                <a:ea typeface="Roboto" charset="0"/>
                <a:cs typeface="Roboto" charset="0"/>
              </a:rPr>
              <a:t>Profile &amp; Previous Trips</a:t>
            </a:r>
            <a:endParaRPr lang="en-US" sz="2400" dirty="0">
              <a:solidFill>
                <a:srgbClr val="81A936"/>
              </a:solidFill>
              <a:latin typeface="Roboto" charset="0"/>
              <a:ea typeface="Roboto" charset="0"/>
              <a:cs typeface="Roboto" charset="0"/>
            </a:endParaRPr>
          </a:p>
        </p:txBody>
      </p:sp>
      <p:sp>
        <p:nvSpPr>
          <p:cNvPr id="89" name="Rounded Rectangle 8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Profile</a:t>
            </a:r>
            <a:endParaRPr lang="en-US" sz="1400" dirty="0">
              <a:solidFill>
                <a:srgbClr val="016874"/>
              </a:solidFill>
              <a:latin typeface="Roboto Light" charset="0"/>
              <a:ea typeface="Roboto Light" charset="0"/>
              <a:cs typeface="Roboto Light" charset="0"/>
            </a:endParaRPr>
          </a:p>
        </p:txBody>
      </p:sp>
      <p:sp>
        <p:nvSpPr>
          <p:cNvPr id="95" name="Rounded Rectangle 94"/>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rgbClr val="016874"/>
                </a:solidFill>
                <a:latin typeface="Roboto Light" charset="0"/>
                <a:ea typeface="Roboto Light" charset="0"/>
                <a:cs typeface="Roboto Light" charset="0"/>
              </a:rPr>
              <a:t>Previous Trips</a:t>
            </a:r>
            <a:endParaRPr lang="en-US" sz="1400" dirty="0">
              <a:solidFill>
                <a:srgbClr val="016874"/>
              </a:solidFill>
              <a:latin typeface="Roboto Light" charset="0"/>
              <a:ea typeface="Roboto Light" charset="0"/>
              <a:cs typeface="Roboto Light" charset="0"/>
            </a:endParaRPr>
          </a:p>
        </p:txBody>
      </p:sp>
      <p:sp>
        <p:nvSpPr>
          <p:cNvPr id="96" name="Rounded Rectangle 95"/>
          <p:cNvSpPr/>
          <p:nvPr/>
        </p:nvSpPr>
        <p:spPr>
          <a:xfrm>
            <a:off x="10186110"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Edit &amp; Delete</a:t>
            </a:r>
            <a:endParaRPr lang="en-US" sz="1400" dirty="0">
              <a:solidFill>
                <a:srgbClr val="016874"/>
              </a:solidFill>
              <a:latin typeface="Roboto Light" charset="0"/>
              <a:ea typeface="Roboto Light" charset="0"/>
              <a:cs typeface="Roboto Light" charset="0"/>
            </a:endParaRPr>
          </a:p>
        </p:txBody>
      </p:sp>
      <p:sp>
        <p:nvSpPr>
          <p:cNvPr id="97" name="Rounded Rectangle 96"/>
          <p:cNvSpPr/>
          <p:nvPr/>
        </p:nvSpPr>
        <p:spPr>
          <a:xfrm>
            <a:off x="10186110" y="2556859"/>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Summary Visualizations</a:t>
            </a:r>
            <a:endParaRPr lang="en-US" sz="1400" dirty="0">
              <a:solidFill>
                <a:srgbClr val="016874"/>
              </a:solidFill>
              <a:latin typeface="Roboto Light" charset="0"/>
              <a:ea typeface="Roboto Light" charset="0"/>
              <a:cs typeface="Roboto Light" charset="0"/>
            </a:endParaRPr>
          </a:p>
        </p:txBody>
      </p:sp>
      <p:cxnSp>
        <p:nvCxnSpPr>
          <p:cNvPr id="99" name="Elbow Connector 98"/>
          <p:cNvCxnSpPr>
            <a:stCxn id="95" idx="3"/>
            <a:endCxn id="97" idx="1"/>
          </p:cNvCxnSpPr>
          <p:nvPr/>
        </p:nvCxnSpPr>
        <p:spPr>
          <a:xfrm>
            <a:off x="9876520" y="2098623"/>
            <a:ext cx="309590" cy="713069"/>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a:endCxn id="96" idx="1"/>
          </p:cNvCxnSpPr>
          <p:nvPr/>
        </p:nvCxnSpPr>
        <p:spPr>
          <a:xfrm>
            <a:off x="9876520" y="2098623"/>
            <a:ext cx="309590"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Settings</a:t>
            </a:r>
            <a:endParaRPr lang="en-US" sz="1400" dirty="0">
              <a:solidFill>
                <a:srgbClr val="016874"/>
              </a:solidFill>
              <a:latin typeface="Roboto Light" charset="0"/>
              <a:ea typeface="Roboto Light" charset="0"/>
              <a:cs typeface="Roboto Light" charset="0"/>
            </a:endParaRPr>
          </a:p>
        </p:txBody>
      </p:sp>
      <p:cxnSp>
        <p:nvCxnSpPr>
          <p:cNvPr id="105" name="Elbow Connector 104"/>
          <p:cNvCxnSpPr>
            <a:stCxn id="54" idx="1"/>
            <a:endCxn id="103" idx="0"/>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7" idx="0"/>
            <a:endCxn id="51" idx="2"/>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54" idx="2"/>
            <a:endCxn id="89" idx="1"/>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54" idx="2"/>
            <a:endCxn id="83" idx="0"/>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54" idx="3"/>
            <a:endCxn id="95" idx="1"/>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Rounded Rectangle 131"/>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16874"/>
                </a:solidFill>
                <a:latin typeface="Roboto Light" charset="0"/>
                <a:ea typeface="Roboto Light" charset="0"/>
                <a:cs typeface="Roboto Light" charset="0"/>
              </a:rPr>
              <a:t>Add/edit car</a:t>
            </a:r>
            <a:endParaRPr lang="en-US" sz="1400" dirty="0">
              <a:solidFill>
                <a:srgbClr val="016874"/>
              </a:solidFill>
              <a:latin typeface="Roboto Light" charset="0"/>
              <a:ea typeface="Roboto Light" charset="0"/>
              <a:cs typeface="Roboto Light" charset="0"/>
            </a:endParaRPr>
          </a:p>
        </p:txBody>
      </p:sp>
      <p:cxnSp>
        <p:nvCxnSpPr>
          <p:cNvPr id="134" name="Straight Arrow Connector 133"/>
          <p:cNvCxnSpPr>
            <a:stCxn id="89" idx="0"/>
            <a:endCxn id="132" idx="2"/>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8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Main Screen</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The start screen on app following onboarding process</a:t>
            </a:r>
          </a:p>
          <a:p>
            <a:r>
              <a:rPr lang="en-US" sz="2200" dirty="0" smtClean="0">
                <a:solidFill>
                  <a:srgbClr val="428BE1"/>
                </a:solidFill>
              </a:rPr>
              <a:t>Blue</a:t>
            </a:r>
            <a:r>
              <a:rPr lang="en-US" sz="2200" dirty="0" smtClean="0"/>
              <a:t> = tracking is OFF</a:t>
            </a:r>
          </a:p>
          <a:p>
            <a:r>
              <a:rPr lang="en-US" sz="2200" dirty="0" smtClean="0"/>
              <a:t>Swipe up to begin tracking</a:t>
            </a:r>
          </a:p>
          <a:p>
            <a:r>
              <a:rPr lang="en-US" sz="2200" dirty="0" smtClean="0"/>
              <a:t>Paired vehicle and connection status widgets</a:t>
            </a:r>
          </a:p>
          <a:p>
            <a:r>
              <a:rPr lang="en-US" sz="2200" dirty="0" smtClean="0"/>
              <a:t>Hamburger menu to lead to other options</a:t>
            </a:r>
          </a:p>
          <a:p>
            <a:r>
              <a:rPr lang="en-US" sz="2200" dirty="0" smtClean="0"/>
              <a:t>”Send” icon leads to connection details; “</a:t>
            </a:r>
            <a:r>
              <a:rPr lang="en-US" sz="2200" dirty="0" err="1" smtClean="0"/>
              <a:t>i</a:t>
            </a:r>
            <a:r>
              <a:rPr lang="en-US" sz="2200" dirty="0" smtClean="0"/>
              <a:t>” icon leads to help</a:t>
            </a:r>
          </a:p>
          <a:p>
            <a:endParaRPr lang="en-US" sz="2200" dirty="0"/>
          </a:p>
        </p:txBody>
      </p:sp>
      <p:sp>
        <p:nvSpPr>
          <p:cNvPr id="4" name="Date Placeholder 3"/>
          <p:cNvSpPr>
            <a:spLocks noGrp="1"/>
          </p:cNvSpPr>
          <p:nvPr>
            <p:ph type="dt" sz="half" idx="10"/>
          </p:nvPr>
        </p:nvSpPr>
        <p:spPr/>
        <p:txBody>
          <a:bodyPr/>
          <a:lstStyle/>
          <a:p>
            <a:fld id="{624E4728-6F5A-B140-9C04-34B71EC93918}"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37</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3242" y="0"/>
            <a:ext cx="3510558" cy="6858000"/>
          </a:xfrm>
          <a:prstGeom prst="rect">
            <a:avLst/>
          </a:prstGeom>
        </p:spPr>
      </p:pic>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rgbClr val="0168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822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Main Screen</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Bottom bar is “swiped up”; tracking is active</a:t>
            </a:r>
          </a:p>
          <a:p>
            <a:r>
              <a:rPr lang="en-US" sz="2200" dirty="0" smtClean="0">
                <a:solidFill>
                  <a:srgbClr val="15C18D"/>
                </a:solidFill>
              </a:rPr>
              <a:t>Green</a:t>
            </a:r>
            <a:r>
              <a:rPr lang="en-US" sz="2200" dirty="0" smtClean="0"/>
              <a:t> = tracking is ON</a:t>
            </a:r>
          </a:p>
          <a:p>
            <a:r>
              <a:rPr lang="en-US" sz="2200" dirty="0" smtClean="0"/>
              <a:t>Distance, time, map indicators available during tracking</a:t>
            </a:r>
          </a:p>
          <a:p>
            <a:r>
              <a:rPr lang="en-US" sz="2200" dirty="0"/>
              <a:t>Swipe down to end tracking</a:t>
            </a:r>
          </a:p>
          <a:p>
            <a:endParaRPr lang="en-US" sz="2200" dirty="0"/>
          </a:p>
        </p:txBody>
      </p:sp>
      <p:sp>
        <p:nvSpPr>
          <p:cNvPr id="4" name="Date Placeholder 3"/>
          <p:cNvSpPr>
            <a:spLocks noGrp="1"/>
          </p:cNvSpPr>
          <p:nvPr>
            <p:ph type="dt" sz="half" idx="10"/>
          </p:nvPr>
        </p:nvSpPr>
        <p:spPr/>
        <p:txBody>
          <a:bodyPr/>
          <a:lstStyle/>
          <a:p>
            <a:fld id="{6CB0F1C1-B7A2-6848-A23A-953F21DAA410}"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38</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517163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Navigation Menu</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Profile picture for personalization</a:t>
            </a:r>
          </a:p>
          <a:p>
            <a:r>
              <a:rPr lang="en-US" sz="2200" dirty="0" smtClean="0"/>
              <a:t>Monthly distance and money saved aggregates</a:t>
            </a:r>
          </a:p>
          <a:p>
            <a:r>
              <a:rPr lang="en-US" sz="2200" dirty="0" smtClean="0"/>
              <a:t>Navigation to Trip History, Settings, Profile, and Help</a:t>
            </a:r>
            <a:endParaRPr lang="en-US" sz="2200" dirty="0"/>
          </a:p>
          <a:p>
            <a:endParaRPr lang="en-US" sz="2200" dirty="0"/>
          </a:p>
        </p:txBody>
      </p:sp>
      <p:sp>
        <p:nvSpPr>
          <p:cNvPr id="4" name="Date Placeholder 3"/>
          <p:cNvSpPr>
            <a:spLocks noGrp="1"/>
          </p:cNvSpPr>
          <p:nvPr>
            <p:ph type="dt" sz="half" idx="10"/>
          </p:nvPr>
        </p:nvSpPr>
        <p:spPr/>
        <p:txBody>
          <a:bodyPr/>
          <a:lstStyle/>
          <a:p>
            <a:fld id="{DA0A73D3-8632-D841-9A65-055CAF5D56D2}"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39</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rgbClr val="0168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10123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4" name="Date Placeholder 3"/>
          <p:cNvSpPr>
            <a:spLocks noGrp="1"/>
          </p:cNvSpPr>
          <p:nvPr>
            <p:ph type="dt" sz="half" idx="10"/>
          </p:nvPr>
        </p:nvSpPr>
        <p:spPr/>
        <p:txBody>
          <a:bodyPr/>
          <a:lstStyle/>
          <a:p>
            <a:fld id="{23482327-1815-944E-B166-6BF25B0D774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a:t>
            </a:fld>
            <a:endParaRPr lang="en-US" dirty="0"/>
          </a:p>
        </p:txBody>
      </p:sp>
      <p:sp>
        <p:nvSpPr>
          <p:cNvPr id="11" name="Content Placeholder 2"/>
          <p:cNvSpPr txBox="1">
            <a:spLocks/>
          </p:cNvSpPr>
          <p:nvPr/>
        </p:nvSpPr>
        <p:spPr>
          <a:xfrm>
            <a:off x="2740884"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Jackson Brown</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Project Manager</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UX design &amp; research</a:t>
            </a:r>
          </a:p>
          <a:p>
            <a:pPr marL="0" indent="0">
              <a:lnSpc>
                <a:spcPct val="100000"/>
              </a:lnSpc>
              <a:spcBef>
                <a:spcPts val="0"/>
              </a:spcBef>
              <a:buClrTx/>
              <a:buFontTx/>
              <a:buNone/>
            </a:pPr>
            <a:r>
              <a:rPr lang="en-US" sz="1600" dirty="0" smtClean="0"/>
              <a:t>Front-end development</a:t>
            </a:r>
          </a:p>
          <a:p>
            <a:pPr marL="0" indent="0">
              <a:lnSpc>
                <a:spcPct val="100000"/>
              </a:lnSpc>
              <a:spcBef>
                <a:spcPts val="0"/>
              </a:spcBef>
              <a:buClrTx/>
              <a:buFontTx/>
              <a:buNone/>
            </a:pPr>
            <a:r>
              <a:rPr lang="en-US" sz="1600" dirty="0" smtClean="0"/>
              <a:t>Data visualization &amp; engineering</a:t>
            </a:r>
          </a:p>
        </p:txBody>
      </p:sp>
      <p:sp>
        <p:nvSpPr>
          <p:cNvPr id="19" name="Content Placeholder 2"/>
          <p:cNvSpPr txBox="1">
            <a:spLocks/>
          </p:cNvSpPr>
          <p:nvPr/>
        </p:nvSpPr>
        <p:spPr>
          <a:xfrm>
            <a:off x="5103856"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 Fox</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a:t>Software Engineer</a:t>
            </a:r>
          </a:p>
          <a:p>
            <a:pPr marL="0" indent="0">
              <a:lnSpc>
                <a:spcPct val="100000"/>
              </a:lnSpc>
              <a:spcBef>
                <a:spcPts val="0"/>
              </a:spcBef>
              <a:buClrTx/>
              <a:buFontTx/>
              <a:buNone/>
            </a:pPr>
            <a:r>
              <a:rPr lang="en-US" sz="1600" dirty="0"/>
              <a:t>Analyst</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a:t>Back-end development</a:t>
            </a:r>
          </a:p>
          <a:p>
            <a:pPr marL="0" indent="0">
              <a:lnSpc>
                <a:spcPct val="100000"/>
              </a:lnSpc>
              <a:spcBef>
                <a:spcPts val="0"/>
              </a:spcBef>
              <a:buClrTx/>
              <a:buFontTx/>
              <a:buNone/>
            </a:pPr>
            <a:r>
              <a:rPr lang="en-US" sz="1600" dirty="0"/>
              <a:t>PostGIS development</a:t>
            </a:r>
          </a:p>
        </p:txBody>
      </p:sp>
      <p:sp>
        <p:nvSpPr>
          <p:cNvPr id="21" name="Content Placeholder 2"/>
          <p:cNvSpPr txBox="1">
            <a:spLocks/>
          </p:cNvSpPr>
          <p:nvPr/>
        </p:nvSpPr>
        <p:spPr>
          <a:xfrm>
            <a:off x="7466828"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Nick Nordale</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Back-end development</a:t>
            </a:r>
          </a:p>
          <a:p>
            <a:pPr marL="0" indent="0">
              <a:lnSpc>
                <a:spcPct val="100000"/>
              </a:lnSpc>
              <a:spcBef>
                <a:spcPts val="0"/>
              </a:spcBef>
              <a:buClrTx/>
              <a:buFontTx/>
              <a:buNone/>
            </a:pPr>
            <a:r>
              <a:rPr lang="en-US" sz="1600" dirty="0" smtClean="0"/>
              <a:t>Infrastructure mgmt</a:t>
            </a:r>
          </a:p>
          <a:p>
            <a:pPr marL="0" indent="0">
              <a:lnSpc>
                <a:spcPct val="100000"/>
              </a:lnSpc>
              <a:spcBef>
                <a:spcPts val="0"/>
              </a:spcBef>
              <a:buClrTx/>
              <a:buFontTx/>
              <a:buNone/>
            </a:pPr>
            <a:r>
              <a:rPr lang="en-US" sz="1600" dirty="0" smtClean="0"/>
              <a:t>System admin</a:t>
            </a:r>
          </a:p>
        </p:txBody>
      </p:sp>
      <p:sp>
        <p:nvSpPr>
          <p:cNvPr id="23" name="Content Placeholder 2"/>
          <p:cNvSpPr txBox="1">
            <a:spLocks/>
          </p:cNvSpPr>
          <p:nvPr/>
        </p:nvSpPr>
        <p:spPr>
          <a:xfrm>
            <a:off x="9829800"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Ishan Saksena</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App development</a:t>
            </a:r>
          </a:p>
          <a:p>
            <a:pPr marL="0" indent="0">
              <a:lnSpc>
                <a:spcPct val="100000"/>
              </a:lnSpc>
              <a:spcBef>
                <a:spcPts val="0"/>
              </a:spcBef>
              <a:buClrTx/>
              <a:buFontTx/>
              <a:buNone/>
            </a:pPr>
            <a:r>
              <a:rPr lang="en-US" sz="1600" dirty="0" smtClean="0"/>
              <a:t>Onboard diagnostics integration</a:t>
            </a:r>
          </a:p>
        </p:txBody>
      </p:sp>
      <p:sp>
        <p:nvSpPr>
          <p:cNvPr id="31" name="Content Placeholder 2"/>
          <p:cNvSpPr txBox="1">
            <a:spLocks/>
          </p:cNvSpPr>
          <p:nvPr/>
        </p:nvSpPr>
        <p:spPr>
          <a:xfrm>
            <a:off x="377912" y="2276865"/>
            <a:ext cx="243844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Dylan Babbs</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Product Manager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POC w/ sponsor</a:t>
            </a:r>
          </a:p>
          <a:p>
            <a:pPr marL="0" indent="0">
              <a:lnSpc>
                <a:spcPct val="100000"/>
              </a:lnSpc>
              <a:spcBef>
                <a:spcPts val="0"/>
              </a:spcBef>
              <a:buClrTx/>
              <a:buFontTx/>
              <a:buNone/>
            </a:pPr>
            <a:r>
              <a:rPr lang="en-US" sz="1600" dirty="0" smtClean="0"/>
              <a:t>Research</a:t>
            </a:r>
          </a:p>
          <a:p>
            <a:pPr marL="0" indent="0">
              <a:lnSpc>
                <a:spcPct val="100000"/>
              </a:lnSpc>
              <a:spcBef>
                <a:spcPts val="0"/>
              </a:spcBef>
              <a:buClrTx/>
              <a:buFontTx/>
              <a:buNone/>
            </a:pPr>
            <a:r>
              <a:rPr lang="en-US" sz="1600" dirty="0" smtClean="0"/>
              <a:t>Prototyping &amp; ideation</a:t>
            </a:r>
          </a:p>
        </p:txBody>
      </p:sp>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8056" y="1396313"/>
            <a:ext cx="777240" cy="777240"/>
          </a:xfrm>
          <a:prstGeom prst="ellipse">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6352" y="1396313"/>
            <a:ext cx="777240" cy="777240"/>
          </a:xfrm>
          <a:prstGeom prst="ellipse">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3800" y="1396313"/>
            <a:ext cx="777240" cy="777240"/>
          </a:xfrm>
          <a:prstGeom prst="ellipse">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2952" y="1396313"/>
            <a:ext cx="777240" cy="777240"/>
          </a:xfrm>
          <a:prstGeom prst="ellipse">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75504" y="1396313"/>
            <a:ext cx="777240" cy="777240"/>
          </a:xfrm>
          <a:prstGeom prst="ellipse">
            <a:avLst/>
          </a:prstGeom>
        </p:spPr>
      </p:pic>
    </p:spTree>
    <p:extLst>
      <p:ext uri="{BB962C8B-B14F-4D97-AF65-F5344CB8AC3E}">
        <p14:creationId xmlns:p14="http://schemas.microsoft.com/office/powerpoint/2010/main" val="15509945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User Profile</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Profile picture for personalization</a:t>
            </a:r>
          </a:p>
          <a:p>
            <a:r>
              <a:rPr lang="en-US" sz="2200" dirty="0" smtClean="0"/>
              <a:t>Vehicle Management</a:t>
            </a:r>
          </a:p>
          <a:p>
            <a:pPr lvl="1"/>
            <a:r>
              <a:rPr lang="en-US" sz="2200" dirty="0" smtClean="0"/>
              <a:t>Ability to edit and remove</a:t>
            </a:r>
          </a:p>
          <a:p>
            <a:r>
              <a:rPr lang="en-US" sz="2200" dirty="0" smtClean="0"/>
              <a:t>Activity heat map (ability to remove for privacy reasons)</a:t>
            </a:r>
            <a:endParaRPr lang="en-US" sz="2200" dirty="0"/>
          </a:p>
          <a:p>
            <a:endParaRPr lang="en-US" sz="2200" dirty="0"/>
          </a:p>
        </p:txBody>
      </p:sp>
      <p:sp>
        <p:nvSpPr>
          <p:cNvPr id="4" name="Date Placeholder 3"/>
          <p:cNvSpPr>
            <a:spLocks noGrp="1"/>
          </p:cNvSpPr>
          <p:nvPr>
            <p:ph type="dt" sz="half" idx="10"/>
          </p:nvPr>
        </p:nvSpPr>
        <p:spPr/>
        <p:txBody>
          <a:bodyPr/>
          <a:lstStyle/>
          <a:p>
            <a:fld id="{97D5A9BE-46B8-C341-A535-84B269B73A4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40</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36408" y="0"/>
            <a:ext cx="3510558" cy="6858000"/>
          </a:xfrm>
          <a:prstGeom prst="rect">
            <a:avLst/>
          </a:prstGeom>
        </p:spPr>
      </p:pic>
    </p:spTree>
    <p:extLst>
      <p:ext uri="{BB962C8B-B14F-4D97-AF65-F5344CB8AC3E}">
        <p14:creationId xmlns:p14="http://schemas.microsoft.com/office/powerpoint/2010/main" val="126432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640782" cy="867327"/>
          </a:xfrm>
        </p:spPr>
        <p:txBody>
          <a:bodyPr/>
          <a:lstStyle/>
          <a:p>
            <a:r>
              <a:rPr lang="en-US" dirty="0" smtClean="0"/>
              <a:t>User Profile: Adding a New Vehicle</a:t>
            </a:r>
            <a:endParaRPr lang="en-US" dirty="0"/>
          </a:p>
        </p:txBody>
      </p:sp>
      <p:sp>
        <p:nvSpPr>
          <p:cNvPr id="3" name="Content Placeholder 2"/>
          <p:cNvSpPr>
            <a:spLocks noGrp="1"/>
          </p:cNvSpPr>
          <p:nvPr>
            <p:ph idx="1"/>
          </p:nvPr>
        </p:nvSpPr>
        <p:spPr>
          <a:xfrm>
            <a:off x="838200" y="1351722"/>
            <a:ext cx="4869873" cy="2946081"/>
          </a:xfrm>
        </p:spPr>
        <p:txBody>
          <a:bodyPr/>
          <a:lstStyle/>
          <a:p>
            <a:r>
              <a:rPr lang="en-US" sz="2200" dirty="0" smtClean="0"/>
              <a:t>Left screen:</a:t>
            </a:r>
          </a:p>
          <a:p>
            <a:pPr lvl="1"/>
            <a:r>
              <a:rPr lang="en-US" sz="2200" dirty="0" smtClean="0"/>
              <a:t>New vehicle text entry</a:t>
            </a:r>
          </a:p>
          <a:p>
            <a:r>
              <a:rPr lang="en-US" sz="2200" dirty="0" smtClean="0"/>
              <a:t>Right screen:</a:t>
            </a:r>
          </a:p>
          <a:p>
            <a:pPr lvl="1"/>
            <a:r>
              <a:rPr lang="en-US" sz="2200" dirty="0" smtClean="0"/>
              <a:t>Automated camera license plate grab</a:t>
            </a:r>
            <a:endParaRPr lang="en-US" sz="2200" dirty="0"/>
          </a:p>
          <a:p>
            <a:endParaRPr lang="en-US" sz="2200" dirty="0"/>
          </a:p>
        </p:txBody>
      </p:sp>
      <p:sp>
        <p:nvSpPr>
          <p:cNvPr id="4" name="Date Placeholder 3"/>
          <p:cNvSpPr>
            <a:spLocks noGrp="1"/>
          </p:cNvSpPr>
          <p:nvPr>
            <p:ph type="dt" sz="half" idx="10"/>
          </p:nvPr>
        </p:nvSpPr>
        <p:spPr/>
        <p:txBody>
          <a:bodyPr/>
          <a:lstStyle/>
          <a:p>
            <a:fld id="{794F90F4-70F5-C144-A22A-871C814393A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41</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931721" y="755076"/>
            <a:ext cx="6004546" cy="5763491"/>
            <a:chOff x="5931721" y="176765"/>
            <a:chExt cx="6004546" cy="5763491"/>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31721" y="176765"/>
              <a:ext cx="2950287" cy="57634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5980" y="176765"/>
              <a:ext cx="2950287" cy="5763491"/>
            </a:xfrm>
            <a:prstGeom prst="rect">
              <a:avLst/>
            </a:prstGeom>
          </p:spPr>
        </p:pic>
      </p:grpSp>
    </p:spTree>
    <p:extLst>
      <p:ext uri="{BB962C8B-B14F-4D97-AF65-F5344CB8AC3E}">
        <p14:creationId xmlns:p14="http://schemas.microsoft.com/office/powerpoint/2010/main" val="1297998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005042" cy="867327"/>
          </a:xfrm>
        </p:spPr>
        <p:txBody>
          <a:bodyPr/>
          <a:lstStyle/>
          <a:p>
            <a:r>
              <a:rPr lang="en-US" dirty="0" smtClean="0"/>
              <a:t>Trip History</a:t>
            </a:r>
            <a:endParaRPr lang="en-US" dirty="0"/>
          </a:p>
        </p:txBody>
      </p:sp>
      <p:sp>
        <p:nvSpPr>
          <p:cNvPr id="3" name="Content Placeholder 2"/>
          <p:cNvSpPr>
            <a:spLocks noGrp="1"/>
          </p:cNvSpPr>
          <p:nvPr>
            <p:ph idx="1"/>
          </p:nvPr>
        </p:nvSpPr>
        <p:spPr>
          <a:xfrm>
            <a:off x="838200" y="1351722"/>
            <a:ext cx="6901070" cy="2946081"/>
          </a:xfrm>
        </p:spPr>
        <p:txBody>
          <a:bodyPr/>
          <a:lstStyle/>
          <a:p>
            <a:r>
              <a:rPr lang="en-US" sz="2200" dirty="0" smtClean="0"/>
              <a:t>Map thumbnail, date, trip time, trip distance, money saved</a:t>
            </a:r>
          </a:p>
          <a:p>
            <a:r>
              <a:rPr lang="en-US" sz="2200" dirty="0" smtClean="0"/>
              <a:t>Ability to delete individual trips or completely disable this screen</a:t>
            </a:r>
            <a:endParaRPr lang="en-US" sz="2200" dirty="0"/>
          </a:p>
        </p:txBody>
      </p:sp>
      <p:sp>
        <p:nvSpPr>
          <p:cNvPr id="4" name="Date Placeholder 3"/>
          <p:cNvSpPr>
            <a:spLocks noGrp="1"/>
          </p:cNvSpPr>
          <p:nvPr>
            <p:ph type="dt" sz="half" idx="10"/>
          </p:nvPr>
        </p:nvSpPr>
        <p:spPr/>
        <p:txBody>
          <a:bodyPr/>
          <a:lstStyle/>
          <a:p>
            <a:fld id="{C20360CE-BD46-A840-96B3-5D58ADC20FB4}"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42</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ON or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rgbClr val="01687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45552" y="0"/>
            <a:ext cx="3510558" cy="6858000"/>
          </a:xfrm>
          <a:prstGeom prst="rect">
            <a:avLst/>
          </a:prstGeom>
        </p:spPr>
      </p:pic>
    </p:spTree>
    <p:extLst>
      <p:ext uri="{BB962C8B-B14F-4D97-AF65-F5344CB8AC3E}">
        <p14:creationId xmlns:p14="http://schemas.microsoft.com/office/powerpoint/2010/main" val="1181145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34456" y="758952"/>
            <a:ext cx="2948869" cy="5760720"/>
          </a:xfrm>
          <a:prstGeom prst="rect">
            <a:avLst/>
          </a:prstGeom>
        </p:spPr>
      </p:pic>
      <p:sp>
        <p:nvSpPr>
          <p:cNvPr id="2" name="Title 1"/>
          <p:cNvSpPr>
            <a:spLocks noGrp="1"/>
          </p:cNvSpPr>
          <p:nvPr>
            <p:ph type="title"/>
          </p:nvPr>
        </p:nvSpPr>
        <p:spPr>
          <a:xfrm>
            <a:off x="838200" y="365125"/>
            <a:ext cx="7640782" cy="867327"/>
          </a:xfrm>
        </p:spPr>
        <p:txBody>
          <a:bodyPr/>
          <a:lstStyle/>
          <a:p>
            <a:r>
              <a:rPr lang="en-US" dirty="0" smtClean="0"/>
              <a:t>Miscellaneous Features</a:t>
            </a:r>
            <a:endParaRPr lang="en-US" dirty="0"/>
          </a:p>
        </p:txBody>
      </p:sp>
      <p:sp>
        <p:nvSpPr>
          <p:cNvPr id="3" name="Content Placeholder 2"/>
          <p:cNvSpPr>
            <a:spLocks noGrp="1"/>
          </p:cNvSpPr>
          <p:nvPr>
            <p:ph idx="1"/>
          </p:nvPr>
        </p:nvSpPr>
        <p:spPr>
          <a:xfrm>
            <a:off x="838200" y="1351722"/>
            <a:ext cx="5243945" cy="2946081"/>
          </a:xfrm>
        </p:spPr>
        <p:txBody>
          <a:bodyPr/>
          <a:lstStyle/>
          <a:p>
            <a:r>
              <a:rPr lang="en-US" sz="2200" dirty="0" smtClean="0"/>
              <a:t>Left screen:</a:t>
            </a:r>
          </a:p>
          <a:p>
            <a:pPr lvl="1"/>
            <a:r>
              <a:rPr lang="en-US" sz="2200" dirty="0" smtClean="0"/>
              <a:t>Touch ID for privacy concerns</a:t>
            </a:r>
          </a:p>
          <a:p>
            <a:r>
              <a:rPr lang="en-US" sz="2200" dirty="0" smtClean="0"/>
              <a:t>Right screen:</a:t>
            </a:r>
          </a:p>
          <a:p>
            <a:pPr lvl="1"/>
            <a:r>
              <a:rPr lang="en-US" sz="2200" dirty="0" smtClean="0"/>
              <a:t>Reminder to user to begin tracking if device senses movement on roads</a:t>
            </a:r>
            <a:endParaRPr lang="en-US" sz="2200" dirty="0"/>
          </a:p>
          <a:p>
            <a:endParaRPr lang="en-US" sz="2200" dirty="0"/>
          </a:p>
        </p:txBody>
      </p:sp>
      <p:sp>
        <p:nvSpPr>
          <p:cNvPr id="4" name="Date Placeholder 3"/>
          <p:cNvSpPr>
            <a:spLocks noGrp="1"/>
          </p:cNvSpPr>
          <p:nvPr>
            <p:ph type="dt" sz="half" idx="10"/>
          </p:nvPr>
        </p:nvSpPr>
        <p:spPr/>
        <p:txBody>
          <a:bodyPr/>
          <a:lstStyle/>
          <a:p>
            <a:fld id="{566A8542-E178-7E4A-87AD-FB4416CB4F39}"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43</a:t>
            </a:fld>
            <a:endParaRPr lang="en-US" dirty="0"/>
          </a:p>
        </p:txBody>
      </p:sp>
      <p:sp>
        <p:nvSpPr>
          <p:cNvPr id="11" name="Content Placeholder 2"/>
          <p:cNvSpPr txBox="1">
            <a:spLocks/>
          </p:cNvSpPr>
          <p:nvPr/>
        </p:nvSpPr>
        <p:spPr>
          <a:xfrm>
            <a:off x="838200" y="863128"/>
            <a:ext cx="5536096"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Tracking OFF</a:t>
            </a:r>
            <a:endParaRPr lang="en-US" sz="2000" dirty="0">
              <a:solidFill>
                <a:srgbClr val="81A936"/>
              </a:solidFill>
              <a:latin typeface="Roboto" charset="0"/>
              <a:ea typeface="Roboto" charset="0"/>
              <a:cs typeface="Roboto" charset="0"/>
            </a:endParaRPr>
          </a:p>
        </p:txBody>
      </p:sp>
      <p:grpSp>
        <p:nvGrpSpPr>
          <p:cNvPr id="12" name="Group 11"/>
          <p:cNvGrpSpPr/>
          <p:nvPr/>
        </p:nvGrpSpPr>
        <p:grpSpPr>
          <a:xfrm>
            <a:off x="1011113" y="4674494"/>
            <a:ext cx="3878939" cy="1517724"/>
            <a:chOff x="57466" y="1843790"/>
            <a:chExt cx="12148774" cy="4670004"/>
          </a:xfrm>
        </p:grpSpPr>
        <p:sp>
          <p:nvSpPr>
            <p:cNvPr id="13" name="Rounded Rectangle 12"/>
            <p:cNvSpPr/>
            <p:nvPr/>
          </p:nvSpPr>
          <p:spPr>
            <a:xfrm>
              <a:off x="57466"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4" name="Rounded Rectangle 13"/>
            <p:cNvSpPr/>
            <p:nvPr/>
          </p:nvSpPr>
          <p:spPr>
            <a:xfrm>
              <a:off x="1271669" y="1843790"/>
              <a:ext cx="1034322"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5" name="Rounded Rectangle 14"/>
            <p:cNvSpPr/>
            <p:nvPr/>
          </p:nvSpPr>
          <p:spPr>
            <a:xfrm>
              <a:off x="2485872"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sp>
          <p:nvSpPr>
            <p:cNvPr id="16" name="Rounded Rectangle 15"/>
            <p:cNvSpPr/>
            <p:nvPr/>
          </p:nvSpPr>
          <p:spPr>
            <a:xfrm>
              <a:off x="248587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6874"/>
                </a:solidFill>
                <a:latin typeface="Roboto Light" charset="0"/>
                <a:ea typeface="Roboto Light" charset="0"/>
                <a:cs typeface="Roboto Light" charset="0"/>
              </a:endParaRPr>
            </a:p>
          </p:txBody>
        </p:sp>
        <p:cxnSp>
          <p:nvCxnSpPr>
            <p:cNvPr id="17" name="Straight Arrow Connector 16"/>
            <p:cNvCxnSpPr>
              <a:stCxn id="22" idx="3"/>
              <a:endCxn id="23" idx="1"/>
            </p:cNvCxnSpPr>
            <p:nvPr/>
          </p:nvCxnSpPr>
          <p:spPr>
            <a:xfrm>
              <a:off x="1091788"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5991" y="2098623"/>
              <a:ext cx="17988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485872" y="2777241"/>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0" name="Straight Arrow Connector 19"/>
            <p:cNvCxnSpPr>
              <a:stCxn id="29" idx="2"/>
            </p:cNvCxnSpPr>
            <p:nvPr/>
          </p:nvCxnSpPr>
          <p:spPr>
            <a:xfrm>
              <a:off x="3205400" y="3286907"/>
              <a:ext cx="0" cy="342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4" idx="2"/>
              <a:endCxn id="29" idx="0"/>
            </p:cNvCxnSpPr>
            <p:nvPr/>
          </p:nvCxnSpPr>
          <p:spPr>
            <a:xfrm>
              <a:off x="3205400" y="2353456"/>
              <a:ext cx="0" cy="4237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9" idx="1"/>
              <a:endCxn id="22" idx="2"/>
            </p:cNvCxnSpPr>
            <p:nvPr/>
          </p:nvCxnSpPr>
          <p:spPr>
            <a:xfrm rot="10800000">
              <a:off x="574628" y="2353456"/>
              <a:ext cx="1911245" cy="67861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10722" y="362918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4" name="Straight Arrow Connector 23"/>
            <p:cNvCxnSpPr/>
            <p:nvPr/>
          </p:nvCxnSpPr>
          <p:spPr>
            <a:xfrm flipH="1">
              <a:off x="2249777" y="3884021"/>
              <a:ext cx="2360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519816"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16874"/>
                </a:solidFill>
                <a:latin typeface="Roboto Light" charset="0"/>
                <a:ea typeface="Roboto Light" charset="0"/>
                <a:cs typeface="Roboto Light" charset="0"/>
              </a:endParaRPr>
            </a:p>
          </p:txBody>
        </p:sp>
        <p:sp>
          <p:nvSpPr>
            <p:cNvPr id="26" name="Rounded Rectangle 25"/>
            <p:cNvSpPr/>
            <p:nvPr/>
          </p:nvSpPr>
          <p:spPr>
            <a:xfrm>
              <a:off x="2475929" y="4551042"/>
              <a:ext cx="1439055" cy="509666"/>
            </a:xfrm>
            <a:prstGeom prst="roundRect">
              <a:avLst>
                <a:gd name="adj" fmla="val 683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27" name="Elbow Connector 26"/>
            <p:cNvCxnSpPr/>
            <p:nvPr/>
          </p:nvCxnSpPr>
          <p:spPr>
            <a:xfrm rot="16200000" flipH="1">
              <a:off x="2156759" y="3512344"/>
              <a:ext cx="412188" cy="166520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914984" y="2099965"/>
              <a:ext cx="604832" cy="27059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145313" y="1845132"/>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0" name="Rounded Rectangle 29"/>
            <p:cNvSpPr/>
            <p:nvPr/>
          </p:nvSpPr>
          <p:spPr>
            <a:xfrm>
              <a:off x="6145313" y="2634110"/>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1" name="Rounded Rectangle 30"/>
            <p:cNvSpPr/>
            <p:nvPr/>
          </p:nvSpPr>
          <p:spPr>
            <a:xfrm>
              <a:off x="6145313" y="3432956"/>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2" name="Rounded Rectangle 31"/>
            <p:cNvSpPr/>
            <p:nvPr/>
          </p:nvSpPr>
          <p:spPr>
            <a:xfrm>
              <a:off x="4520046" y="3431343"/>
              <a:ext cx="1260654"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33" name="Straight Arrow Connector 32"/>
            <p:cNvCxnSpPr/>
            <p:nvPr/>
          </p:nvCxnSpPr>
          <p:spPr>
            <a:xfrm>
              <a:off x="6775640" y="2354798"/>
              <a:ext cx="0" cy="27931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75640" y="3143776"/>
              <a:ext cx="0" cy="2891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80700" y="3686176"/>
              <a:ext cx="364613" cy="16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80470" y="2099965"/>
              <a:ext cx="36484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4100246" y="3755748"/>
              <a:ext cx="864866" cy="123538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69203" y="600412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39" name="Rounded Rectangle 38"/>
            <p:cNvSpPr/>
            <p:nvPr/>
          </p:nvSpPr>
          <p:spPr>
            <a:xfrm>
              <a:off x="10186110" y="5494462"/>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0" name="Rounded Rectangle 39"/>
            <p:cNvSpPr/>
            <p:nvPr/>
          </p:nvSpPr>
          <p:spPr>
            <a:xfrm>
              <a:off x="8437465" y="1843790"/>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1" name="Rounded Rectangle 40"/>
            <p:cNvSpPr/>
            <p:nvPr/>
          </p:nvSpPr>
          <p:spPr>
            <a:xfrm>
              <a:off x="10767184" y="1843790"/>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sp>
          <p:nvSpPr>
            <p:cNvPr id="42" name="Rounded Rectangle 41"/>
            <p:cNvSpPr/>
            <p:nvPr/>
          </p:nvSpPr>
          <p:spPr>
            <a:xfrm>
              <a:off x="10767184" y="2556858"/>
              <a:ext cx="1439056" cy="509665"/>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3" name="Elbow Connector 42"/>
            <p:cNvCxnSpPr>
              <a:endCxn id="42" idx="1"/>
            </p:cNvCxnSpPr>
            <p:nvPr/>
          </p:nvCxnSpPr>
          <p:spPr>
            <a:xfrm>
              <a:off x="9876520" y="2098622"/>
              <a:ext cx="890664" cy="713068"/>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1" idx="1"/>
            </p:cNvCxnSpPr>
            <p:nvPr/>
          </p:nvCxnSpPr>
          <p:spPr>
            <a:xfrm>
              <a:off x="9876520" y="2098622"/>
              <a:ext cx="890664"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82526" y="5472896"/>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46" name="Elbow Connector 45"/>
            <p:cNvCxnSpPr/>
            <p:nvPr/>
          </p:nvCxnSpPr>
          <p:spPr>
            <a:xfrm rot="10800000" flipV="1">
              <a:off x="1102055" y="4805874"/>
              <a:ext cx="1373875" cy="66702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5150143" y="2354798"/>
              <a:ext cx="230" cy="107654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6346490" y="1909674"/>
              <a:ext cx="688587" cy="699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a:off x="2470384" y="5279055"/>
              <a:ext cx="943420" cy="506726"/>
            </a:xfrm>
            <a:prstGeom prst="bentConnector3">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3914984" y="2098623"/>
              <a:ext cx="4522481" cy="2707252"/>
            </a:xfrm>
            <a:prstGeom prst="bentConnector3">
              <a:avLst>
                <a:gd name="adj1" fmla="val 8311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0186110" y="4629718"/>
              <a:ext cx="1439055" cy="509666"/>
            </a:xfrm>
            <a:prstGeom prst="roundRect">
              <a:avLst>
                <a:gd name="adj" fmla="val 683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16874"/>
                </a:solidFill>
                <a:latin typeface="Roboto Light" charset="0"/>
                <a:ea typeface="Roboto Light" charset="0"/>
                <a:cs typeface="Roboto Light" charset="0"/>
              </a:endParaRPr>
            </a:p>
          </p:txBody>
        </p:sp>
        <p:cxnSp>
          <p:nvCxnSpPr>
            <p:cNvPr id="52" name="Straight Arrow Connector 51"/>
            <p:cNvCxnSpPr/>
            <p:nvPr/>
          </p:nvCxnSpPr>
          <p:spPr>
            <a:xfrm flipV="1">
              <a:off x="10905638" y="5139384"/>
              <a:ext cx="0" cy="3550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8552" y="758952"/>
            <a:ext cx="2948869" cy="5760720"/>
          </a:xfrm>
          <a:prstGeom prst="rect">
            <a:avLst/>
          </a:prstGeom>
        </p:spPr>
      </p:pic>
    </p:spTree>
    <p:extLst>
      <p:ext uri="{BB962C8B-B14F-4D97-AF65-F5344CB8AC3E}">
        <p14:creationId xmlns:p14="http://schemas.microsoft.com/office/powerpoint/2010/main" val="1675675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37915"/>
            <a:ext cx="10515600" cy="867327"/>
          </a:xfrm>
        </p:spPr>
        <p:txBody>
          <a:bodyPr/>
          <a:lstStyle/>
          <a:p>
            <a:r>
              <a:rPr lang="en-US" dirty="0" smtClean="0">
                <a:solidFill>
                  <a:srgbClr val="81A936"/>
                </a:solidFill>
              </a:rPr>
              <a:t>V. </a:t>
            </a:r>
            <a:r>
              <a:rPr lang="en-US" dirty="0" smtClean="0"/>
              <a:t>Appendix</a:t>
            </a:r>
            <a:endParaRPr lang="en-US" dirty="0"/>
          </a:p>
        </p:txBody>
      </p:sp>
      <p:sp>
        <p:nvSpPr>
          <p:cNvPr id="4" name="Date Placeholder 3"/>
          <p:cNvSpPr>
            <a:spLocks noGrp="1"/>
          </p:cNvSpPr>
          <p:nvPr>
            <p:ph type="dt" sz="half" idx="10"/>
          </p:nvPr>
        </p:nvSpPr>
        <p:spPr/>
        <p:txBody>
          <a:bodyPr/>
          <a:lstStyle/>
          <a:p>
            <a:fld id="{F8F89979-95F9-4846-9E56-9554349EEBD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44</a:t>
            </a:fld>
            <a:endParaRPr lang="en-US" dirty="0"/>
          </a:p>
        </p:txBody>
      </p:sp>
    </p:spTree>
    <p:extLst>
      <p:ext uri="{BB962C8B-B14F-4D97-AF65-F5344CB8AC3E}">
        <p14:creationId xmlns:p14="http://schemas.microsoft.com/office/powerpoint/2010/main" val="456057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 Mobile Phone Usage</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Android market share: </a:t>
            </a:r>
            <a:r>
              <a:rPr lang="en-US" dirty="0" smtClean="0">
                <a:latin typeface="Roboto" charset="0"/>
                <a:ea typeface="Roboto" charset="0"/>
                <a:cs typeface="Roboto" charset="0"/>
              </a:rPr>
              <a:t>52.7%</a:t>
            </a:r>
          </a:p>
          <a:p>
            <a:pPr>
              <a:lnSpc>
                <a:spcPct val="100000"/>
              </a:lnSpc>
              <a:spcBef>
                <a:spcPts val="0"/>
              </a:spcBef>
            </a:pPr>
            <a:r>
              <a:rPr lang="en-US" dirty="0" smtClean="0"/>
              <a:t>Apple: </a:t>
            </a:r>
            <a:r>
              <a:rPr lang="en-US" dirty="0" smtClean="0">
                <a:latin typeface="Roboto" charset="0"/>
                <a:ea typeface="Roboto" charset="0"/>
                <a:cs typeface="Roboto" charset="0"/>
              </a:rPr>
              <a:t>43.9%</a:t>
            </a:r>
          </a:p>
          <a:p>
            <a:pPr>
              <a:lnSpc>
                <a:spcPct val="100000"/>
              </a:lnSpc>
              <a:spcBef>
                <a:spcPts val="0"/>
              </a:spcBef>
            </a:pPr>
            <a:r>
              <a:rPr lang="en-US" dirty="0" smtClean="0"/>
              <a:t>Smartphone US Market: </a:t>
            </a:r>
            <a:r>
              <a:rPr lang="en-US" dirty="0" smtClean="0">
                <a:latin typeface="Roboto" charset="0"/>
                <a:ea typeface="Roboto" charset="0"/>
                <a:cs typeface="Roboto" charset="0"/>
              </a:rPr>
              <a:t>79.3%</a:t>
            </a:r>
          </a:p>
          <a:p>
            <a:pPr>
              <a:lnSpc>
                <a:spcPct val="100000"/>
              </a:lnSpc>
              <a:spcBef>
                <a:spcPts val="0"/>
              </a:spcBef>
            </a:pPr>
            <a:r>
              <a:rPr lang="en-US" dirty="0" smtClean="0"/>
              <a:t>WA State pop: 7M * .79 = </a:t>
            </a:r>
            <a:r>
              <a:rPr lang="en-US" dirty="0" smtClean="0">
                <a:latin typeface="Roboto" charset="0"/>
                <a:ea typeface="Roboto" charset="0"/>
                <a:cs typeface="Roboto" charset="0"/>
              </a:rPr>
              <a:t>5.53M drivers w/ smartphone</a:t>
            </a:r>
          </a:p>
        </p:txBody>
      </p:sp>
      <p:sp>
        <p:nvSpPr>
          <p:cNvPr id="4" name="Date Placeholder 3"/>
          <p:cNvSpPr>
            <a:spLocks noGrp="1"/>
          </p:cNvSpPr>
          <p:nvPr>
            <p:ph type="dt" sz="half" idx="10"/>
          </p:nvPr>
        </p:nvSpPr>
        <p:spPr/>
        <p:txBody>
          <a:bodyPr/>
          <a:lstStyle/>
          <a:p>
            <a:fld id="{D1FBB1A4-ABE4-8D48-B24B-3C45846E3114}"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45</a:t>
            </a:fld>
            <a:endParaRPr lang="en-US" dirty="0"/>
          </a:p>
        </p:txBody>
      </p:sp>
    </p:spTree>
    <p:extLst>
      <p:ext uri="{BB962C8B-B14F-4D97-AF65-F5344CB8AC3E}">
        <p14:creationId xmlns:p14="http://schemas.microsoft.com/office/powerpoint/2010/main" val="504717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 WIFI only on iOS OBD-II drawback</a:t>
            </a:r>
            <a:endParaRPr lang="en-US" dirty="0"/>
          </a:p>
        </p:txBody>
      </p:sp>
      <p:sp>
        <p:nvSpPr>
          <p:cNvPr id="3" name="Content Placeholder 2"/>
          <p:cNvSpPr>
            <a:spLocks noGrp="1"/>
          </p:cNvSpPr>
          <p:nvPr>
            <p:ph idx="1"/>
          </p:nvPr>
        </p:nvSpPr>
        <p:spPr/>
        <p:txBody>
          <a:bodyPr/>
          <a:lstStyle/>
          <a:p>
            <a:r>
              <a:rPr lang="en-US" dirty="0" smtClean="0"/>
              <a:t>OBD-II Advantages</a:t>
            </a:r>
            <a:r>
              <a:rPr lang="en-US" dirty="0"/>
              <a:t>:</a:t>
            </a:r>
          </a:p>
          <a:p>
            <a:pPr lvl="1"/>
            <a:r>
              <a:rPr lang="en-US" dirty="0"/>
              <a:t>Available to 100% of drivers in WA state</a:t>
            </a:r>
          </a:p>
          <a:p>
            <a:pPr lvl="1"/>
            <a:r>
              <a:rPr lang="en-US" dirty="0"/>
              <a:t>Cheap hardware component</a:t>
            </a:r>
          </a:p>
          <a:p>
            <a:r>
              <a:rPr lang="en-US" dirty="0"/>
              <a:t>Disadvantages:</a:t>
            </a:r>
          </a:p>
          <a:p>
            <a:pPr lvl="1"/>
            <a:r>
              <a:rPr lang="en-US" dirty="0"/>
              <a:t>Requires hardware component</a:t>
            </a:r>
          </a:p>
          <a:p>
            <a:pPr lvl="1"/>
            <a:r>
              <a:rPr lang="en-US" dirty="0">
                <a:latin typeface="Roboto" charset="0"/>
                <a:ea typeface="Roboto" charset="0"/>
                <a:cs typeface="Roboto" charset="0"/>
              </a:rPr>
              <a:t>iOS cannot connect via Bluetooth (WIFI only): </a:t>
            </a:r>
            <a:r>
              <a:rPr lang="en-US" sz="2000" dirty="0">
                <a:hlinkClick r:id="rId2"/>
              </a:rPr>
              <a:t>https://www.lifewire.com/elm327-iphone-adapter-doesnt-work-534643</a:t>
            </a:r>
            <a:endParaRPr lang="en-US" sz="2000" dirty="0"/>
          </a:p>
          <a:p>
            <a:pPr lvl="1"/>
            <a:endParaRPr lang="en-US" sz="2000" dirty="0"/>
          </a:p>
          <a:p>
            <a:r>
              <a:rPr lang="en-US" dirty="0">
                <a:latin typeface="Roboto" charset="0"/>
                <a:ea typeface="Roboto" charset="0"/>
                <a:cs typeface="Roboto" charset="0"/>
              </a:rPr>
              <a:t>Question: </a:t>
            </a:r>
            <a:r>
              <a:rPr lang="en-US" dirty="0"/>
              <a:t>how does WIFI connection with iOS affect normal phone operations? Can I still browse the web while connected to OBD-II WIFI network?</a:t>
            </a:r>
          </a:p>
          <a:p>
            <a:r>
              <a:rPr lang="en-US" dirty="0"/>
              <a:t>Alternative to </a:t>
            </a:r>
            <a:r>
              <a:rPr lang="en-US" dirty="0" smtClean="0"/>
              <a:t>Bluetooth/WIFI</a:t>
            </a:r>
            <a:r>
              <a:rPr lang="en-US" dirty="0"/>
              <a:t>: lightning/USB cord?</a:t>
            </a:r>
          </a:p>
          <a:p>
            <a:endParaRPr lang="en-US" dirty="0"/>
          </a:p>
        </p:txBody>
      </p:sp>
      <p:sp>
        <p:nvSpPr>
          <p:cNvPr id="4" name="Date Placeholder 3"/>
          <p:cNvSpPr>
            <a:spLocks noGrp="1"/>
          </p:cNvSpPr>
          <p:nvPr>
            <p:ph type="dt" sz="half" idx="10"/>
          </p:nvPr>
        </p:nvSpPr>
        <p:spPr/>
        <p:txBody>
          <a:bodyPr/>
          <a:lstStyle/>
          <a:p>
            <a:fld id="{4041E264-2E1E-9744-9A97-F73FB735399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46</a:t>
            </a:fld>
            <a:endParaRPr lang="en-US" dirty="0"/>
          </a:p>
        </p:txBody>
      </p:sp>
    </p:spTree>
    <p:extLst>
      <p:ext uri="{BB962C8B-B14F-4D97-AF65-F5344CB8AC3E}">
        <p14:creationId xmlns:p14="http://schemas.microsoft.com/office/powerpoint/2010/main" val="1165798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III: Open-source OBD-II Hardware</a:t>
            </a:r>
            <a:endParaRPr lang="en-US" dirty="0"/>
          </a:p>
        </p:txBody>
      </p:sp>
      <p:sp>
        <p:nvSpPr>
          <p:cNvPr id="4" name="Date Placeholder 3"/>
          <p:cNvSpPr>
            <a:spLocks noGrp="1"/>
          </p:cNvSpPr>
          <p:nvPr>
            <p:ph type="dt" sz="half" idx="10"/>
          </p:nvPr>
        </p:nvSpPr>
        <p:spPr/>
        <p:txBody>
          <a:bodyPr/>
          <a:lstStyle/>
          <a:p>
            <a:fld id="{53EDFE5D-5C1B-8744-959D-91736270BE23}"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47</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0" y="1258255"/>
            <a:ext cx="2896434" cy="289643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2682" y="1232452"/>
            <a:ext cx="2743200" cy="27432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36651" y="1825417"/>
            <a:ext cx="2291098" cy="2291098"/>
          </a:xfrm>
          <a:prstGeom prst="rect">
            <a:avLst/>
          </a:prstGeom>
        </p:spPr>
      </p:pic>
      <p:sp>
        <p:nvSpPr>
          <p:cNvPr id="11" name="Content Placeholder 2"/>
          <p:cNvSpPr txBox="1">
            <a:spLocks/>
          </p:cNvSpPr>
          <p:nvPr/>
        </p:nvSpPr>
        <p:spPr>
          <a:xfrm>
            <a:off x="838200" y="1351722"/>
            <a:ext cx="10515600"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Lots on </a:t>
            </a:r>
            <a:r>
              <a:rPr lang="en-US" dirty="0" smtClean="0">
                <a:hlinkClick r:id="rId5" invalidUrl="https://www.amazon.com/gp/search/?ie=UTF8&amp;camp=1789&amp;creative=9325&amp;index=aps&amp;keywords=bluetooth OBD&amp;linkCode=ur2&amp;tag=dash04b-20&amp;linkId=M6O6T6HO74IYIXUJ"/>
              </a:rPr>
              <a:t>Amazon</a:t>
            </a:r>
            <a:endParaRPr lang="en-US" dirty="0" smtClean="0"/>
          </a:p>
          <a:p>
            <a:endParaRPr lang="en-US" dirty="0" smtClean="0"/>
          </a:p>
        </p:txBody>
      </p:sp>
      <p:sp>
        <p:nvSpPr>
          <p:cNvPr id="12" name="TextBox 11"/>
          <p:cNvSpPr txBox="1"/>
          <p:nvPr/>
        </p:nvSpPr>
        <p:spPr>
          <a:xfrm>
            <a:off x="838200"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6"/>
              </a:rPr>
              <a:t>SKENOY</a:t>
            </a:r>
            <a:endParaRPr lang="en-US" sz="2400" dirty="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$13.29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$18.98</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3" name="TextBox 12"/>
          <p:cNvSpPr txBox="1"/>
          <p:nvPr/>
        </p:nvSpPr>
        <p:spPr>
          <a:xfrm>
            <a:off x="4685443"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7"/>
              </a:rPr>
              <a:t>VeePeak</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$11.99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4" name="TextBox 13"/>
          <p:cNvSpPr txBox="1"/>
          <p:nvPr/>
        </p:nvSpPr>
        <p:spPr>
          <a:xfrm>
            <a:off x="8767482"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8"/>
              </a:rPr>
              <a:t>Panlong</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$12.99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5" name="Rounded Rectangle 14"/>
          <p:cNvSpPr/>
          <p:nvPr/>
        </p:nvSpPr>
        <p:spPr>
          <a:xfrm>
            <a:off x="702365" y="1825417"/>
            <a:ext cx="3445565" cy="3873018"/>
          </a:xfrm>
          <a:prstGeom prst="roundRect">
            <a:avLst>
              <a:gd name="adj" fmla="val 5898"/>
            </a:avLst>
          </a:prstGeom>
          <a:noFill/>
          <a:ln w="57150">
            <a:solidFill>
              <a:srgbClr val="81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p:cNvSpPr txBox="1">
            <a:spLocks/>
          </p:cNvSpPr>
          <p:nvPr/>
        </p:nvSpPr>
        <p:spPr>
          <a:xfrm>
            <a:off x="1374949" y="5830185"/>
            <a:ext cx="3310494" cy="474739"/>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Purchased</a:t>
            </a:r>
          </a:p>
        </p:txBody>
      </p:sp>
    </p:spTree>
    <p:extLst>
      <p:ext uri="{BB962C8B-B14F-4D97-AF65-F5344CB8AC3E}">
        <p14:creationId xmlns:p14="http://schemas.microsoft.com/office/powerpoint/2010/main" val="130958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85482425"/>
              </p:ext>
            </p:extLst>
          </p:nvPr>
        </p:nvGraphicFramePr>
        <p:xfrm>
          <a:off x="247135" y="1433383"/>
          <a:ext cx="11697730" cy="5028980"/>
        </p:xfrm>
        <a:graphic>
          <a:graphicData uri="http://schemas.openxmlformats.org/drawingml/2006/table">
            <a:tbl>
              <a:tblPr firstRow="1" bandRow="1">
                <a:tableStyleId>{5C22544A-7EE6-4342-B048-85BDC9FD1C3A}</a:tableStyleId>
              </a:tblPr>
              <a:tblGrid>
                <a:gridCol w="2668988"/>
                <a:gridCol w="2063650"/>
                <a:gridCol w="6965092"/>
              </a:tblGrid>
              <a:tr h="502898">
                <a:tc>
                  <a:txBody>
                    <a:bodyPr/>
                    <a:lstStyle/>
                    <a:p>
                      <a:r>
                        <a:rPr lang="en-US" b="0" i="0" dirty="0" smtClean="0">
                          <a:solidFill>
                            <a:schemeClr val="tx1"/>
                          </a:solidFill>
                          <a:latin typeface="Roboto Light" charset="0"/>
                          <a:ea typeface="Roboto Light" charset="0"/>
                          <a:cs typeface="Roboto Light" charset="0"/>
                        </a:rPr>
                        <a:t>Project</a:t>
                      </a:r>
                      <a:r>
                        <a:rPr lang="en-US" b="0" i="0" baseline="0" dirty="0" smtClean="0">
                          <a:solidFill>
                            <a:schemeClr val="tx1"/>
                          </a:solidFill>
                          <a:latin typeface="Roboto Light" charset="0"/>
                          <a:ea typeface="Roboto Light" charset="0"/>
                          <a:cs typeface="Roboto Light" charset="0"/>
                        </a:rPr>
                        <a:t> Selection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Brainstorm,</a:t>
                      </a:r>
                      <a:r>
                        <a:rPr lang="en-US" b="0" i="0" baseline="0" dirty="0" smtClean="0">
                          <a:solidFill>
                            <a:schemeClr val="tx1"/>
                          </a:solidFill>
                          <a:latin typeface="Roboto Light" charset="0"/>
                          <a:ea typeface="Roboto Light" charset="0"/>
                          <a:cs typeface="Roboto Light" charset="0"/>
                        </a:rPr>
                        <a:t> accept WARUC project</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5-13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Interviews, research</a:t>
                      </a:r>
                      <a:r>
                        <a:rPr lang="en-US" b="0" i="0" baseline="0" dirty="0" smtClean="0">
                          <a:solidFill>
                            <a:schemeClr val="tx1"/>
                          </a:solidFill>
                          <a:latin typeface="Roboto Light" charset="0"/>
                          <a:ea typeface="Roboto Light" charset="0"/>
                          <a:cs typeface="Roboto Light" charset="0"/>
                        </a:rPr>
                        <a:t> to determine best tracking method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7-13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Define product scope from conducted</a:t>
                      </a:r>
                      <a:r>
                        <a:rPr lang="en-US" b="0" i="0" baseline="0" dirty="0" smtClean="0">
                          <a:solidFill>
                            <a:schemeClr val="tx1"/>
                          </a:solidFill>
                          <a:latin typeface="Roboto Light" charset="0"/>
                          <a:ea typeface="Roboto Light" charset="0"/>
                          <a:cs typeface="Roboto Light" charset="0"/>
                        </a:rPr>
                        <a:t>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rgbClr val="016874"/>
                          </a:solidFill>
                          <a:latin typeface="Roboto" charset="0"/>
                          <a:ea typeface="Roboto" charset="0"/>
                          <a:cs typeface="Roboto" charset="0"/>
                        </a:rPr>
                        <a:t>Rapid Prototyping</a:t>
                      </a:r>
                      <a:endParaRPr lang="en-US" b="0" i="0" dirty="0">
                        <a:solidFill>
                          <a:srgbClr val="016874"/>
                        </a:solidFill>
                        <a:latin typeface="Roboto" charset="0"/>
                        <a:ea typeface="Roboto" charset="0"/>
                        <a:cs typeface="Roboto"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7-13</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Build and test low fidelity</a:t>
                      </a:r>
                      <a:r>
                        <a:rPr lang="en-US" b="0" i="0" baseline="0" dirty="0" smtClean="0">
                          <a:solidFill>
                            <a:srgbClr val="016874"/>
                          </a:solidFill>
                          <a:latin typeface="Roboto" charset="0"/>
                          <a:ea typeface="Roboto" charset="0"/>
                          <a:cs typeface="Roboto" charset="0"/>
                        </a:rPr>
                        <a:t> prototypes</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2898">
                <a:tc>
                  <a:txBody>
                    <a:bodyPr/>
                    <a:lstStyle/>
                    <a:p>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Technical architecture and</a:t>
                      </a:r>
                      <a:r>
                        <a:rPr lang="en-US" b="0" i="0" baseline="0" dirty="0" smtClean="0">
                          <a:solidFill>
                            <a:schemeClr val="tx1"/>
                          </a:solidFill>
                          <a:latin typeface="Roboto Light" charset="0"/>
                          <a:ea typeface="Roboto Light" charset="0"/>
                          <a:cs typeface="Roboto Light" charset="0"/>
                        </a:rPr>
                        <a:t> implementation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13-18</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UX</a:t>
                      </a:r>
                      <a:r>
                        <a:rPr lang="en-US" b="0" i="0" baseline="0" dirty="0" smtClean="0">
                          <a:solidFill>
                            <a:schemeClr val="tx1"/>
                          </a:solidFill>
                          <a:latin typeface="Roboto Light" charset="0"/>
                          <a:ea typeface="Roboto Light" charset="0"/>
                          <a:cs typeface="Roboto Light" charset="0"/>
                        </a:rPr>
                        <a:t> / UI </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Let’s build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16-19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Bug</a:t>
                      </a:r>
                      <a:r>
                        <a:rPr lang="en-US" b="0" i="0" baseline="0" dirty="0" smtClean="0">
                          <a:solidFill>
                            <a:schemeClr val="tx1"/>
                          </a:solidFill>
                          <a:latin typeface="Roboto Light" charset="0"/>
                          <a:ea typeface="Roboto Light" charset="0"/>
                          <a:cs typeface="Roboto Light" charset="0"/>
                        </a:rPr>
                        <a:t> and user testing</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Present at Capstone event</a:t>
                      </a:r>
                      <a:r>
                        <a:rPr lang="en-US" b="0" i="0" baseline="0" dirty="0" smtClean="0">
                          <a:solidFill>
                            <a:schemeClr val="tx1"/>
                          </a:solidFill>
                          <a:latin typeface="Roboto Light" charset="0"/>
                          <a:ea typeface="Roboto Light" charset="0"/>
                          <a:cs typeface="Roboto Light" charset="0"/>
                        </a:rPr>
                        <a:t> &amp; to Challenge Seattle sponsor</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Continuous support following Capstone II</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 name="Date Placeholder 3"/>
          <p:cNvSpPr>
            <a:spLocks noGrp="1"/>
          </p:cNvSpPr>
          <p:nvPr>
            <p:ph type="dt" sz="half" idx="10"/>
          </p:nvPr>
        </p:nvSpPr>
        <p:spPr/>
        <p:txBody>
          <a:bodyPr/>
          <a:lstStyle/>
          <a:p>
            <a:fld id="{99F3C1D5-2088-184F-8047-DD60C52D95DA}"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a:t>
            </a:fld>
            <a:endParaRPr lang="en-US" dirty="0"/>
          </a:p>
        </p:txBody>
      </p:sp>
      <p:sp>
        <p:nvSpPr>
          <p:cNvPr id="8" name="TextBox 7"/>
          <p:cNvSpPr txBox="1"/>
          <p:nvPr/>
        </p:nvSpPr>
        <p:spPr>
          <a:xfrm>
            <a:off x="247134" y="1073440"/>
            <a:ext cx="2706131"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Item</a:t>
            </a:r>
            <a:endParaRPr lang="en-US" sz="2000" dirty="0">
              <a:solidFill>
                <a:srgbClr val="81A936"/>
              </a:solidFill>
              <a:latin typeface="Roboto" charset="0"/>
              <a:ea typeface="Roboto" charset="0"/>
              <a:cs typeface="Roboto" charset="0"/>
            </a:endParaRPr>
          </a:p>
        </p:txBody>
      </p:sp>
      <p:sp>
        <p:nvSpPr>
          <p:cNvPr id="9" name="TextBox 8"/>
          <p:cNvSpPr txBox="1"/>
          <p:nvPr/>
        </p:nvSpPr>
        <p:spPr>
          <a:xfrm>
            <a:off x="2854412" y="1073440"/>
            <a:ext cx="2100648"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Weeks*</a:t>
            </a:r>
            <a:endParaRPr lang="en-US" sz="2000" dirty="0">
              <a:solidFill>
                <a:srgbClr val="81A936"/>
              </a:solidFill>
              <a:latin typeface="Roboto" charset="0"/>
              <a:ea typeface="Roboto" charset="0"/>
              <a:cs typeface="Roboto" charset="0"/>
            </a:endParaRPr>
          </a:p>
        </p:txBody>
      </p:sp>
      <p:sp>
        <p:nvSpPr>
          <p:cNvPr id="10" name="TextBox 9"/>
          <p:cNvSpPr txBox="1"/>
          <p:nvPr/>
        </p:nvSpPr>
        <p:spPr>
          <a:xfrm>
            <a:off x="4969477" y="1059450"/>
            <a:ext cx="6975387"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Description</a:t>
            </a:r>
            <a:endParaRPr lang="en-US" sz="2000" dirty="0">
              <a:solidFill>
                <a:srgbClr val="81A936"/>
              </a:solidFill>
              <a:latin typeface="Roboto" charset="0"/>
              <a:ea typeface="Roboto" charset="0"/>
              <a:cs typeface="Roboto" charset="0"/>
            </a:endParaRPr>
          </a:p>
        </p:txBody>
      </p:sp>
      <p:sp>
        <p:nvSpPr>
          <p:cNvPr id="11" name="TextBox 10"/>
          <p:cNvSpPr txBox="1"/>
          <p:nvPr/>
        </p:nvSpPr>
        <p:spPr>
          <a:xfrm>
            <a:off x="9522941" y="164194"/>
            <a:ext cx="2669059" cy="400110"/>
          </a:xfrm>
          <a:prstGeom prst="rect">
            <a:avLst/>
          </a:prstGeom>
          <a:noFill/>
        </p:spPr>
        <p:txBody>
          <a:bodyPr wrap="square" rtlCol="0">
            <a:spAutoFit/>
          </a:bodyPr>
          <a:lstStyle/>
          <a:p>
            <a:r>
              <a:rPr lang="en-US" sz="2000" dirty="0" smtClean="0">
                <a:latin typeface="Roboto" charset="0"/>
                <a:ea typeface="Roboto" charset="0"/>
                <a:cs typeface="Roboto" charset="0"/>
              </a:rPr>
              <a:t>*22 week assumption</a:t>
            </a:r>
            <a:endParaRPr lang="en-US" sz="2000" dirty="0">
              <a:latin typeface="Roboto" charset="0"/>
              <a:ea typeface="Roboto" charset="0"/>
              <a:cs typeface="Roboto" charset="0"/>
            </a:endParaRPr>
          </a:p>
        </p:txBody>
      </p:sp>
      <p:cxnSp>
        <p:nvCxnSpPr>
          <p:cNvPr id="13" name="Straight Arrow Connector 12"/>
          <p:cNvCxnSpPr/>
          <p:nvPr/>
        </p:nvCxnSpPr>
        <p:spPr>
          <a:xfrm flipH="1">
            <a:off x="10226843" y="3188368"/>
            <a:ext cx="1612231" cy="0"/>
          </a:xfrm>
          <a:prstGeom prst="straightConnector1">
            <a:avLst/>
          </a:prstGeom>
          <a:ln w="762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0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20" idx="1"/>
          </p:cNvCxnSpPr>
          <p:nvPr/>
        </p:nvCxnSpPr>
        <p:spPr>
          <a:xfrm>
            <a:off x="6534663" y="1729261"/>
            <a:ext cx="0" cy="3744781"/>
          </a:xfrm>
          <a:prstGeom prst="line">
            <a:avLst/>
          </a:prstGeom>
          <a:ln w="38100">
            <a:solidFill>
              <a:srgbClr val="016874"/>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tabLst>
                <a:tab pos="1819275" algn="l"/>
              </a:tabLst>
            </a:pPr>
            <a:r>
              <a:rPr lang="en-US" dirty="0" smtClean="0"/>
              <a:t>Project Timeline (cont.)</a:t>
            </a:r>
            <a:endParaRPr lang="en-US" dirty="0"/>
          </a:p>
        </p:txBody>
      </p:sp>
      <p:sp>
        <p:nvSpPr>
          <p:cNvPr id="4" name="Date Placeholder 3"/>
          <p:cNvSpPr>
            <a:spLocks noGrp="1"/>
          </p:cNvSpPr>
          <p:nvPr>
            <p:ph type="dt" sz="half" idx="10"/>
          </p:nvPr>
        </p:nvSpPr>
        <p:spPr/>
        <p:txBody>
          <a:bodyPr/>
          <a:lstStyle/>
          <a:p>
            <a:fld id="{FE13320E-7532-2E4C-B1CF-8DF385AB9602}"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a:t>
            </a:fld>
            <a:endParaRPr lang="en-US" dirty="0"/>
          </a:p>
        </p:txBody>
      </p:sp>
      <p:graphicFrame>
        <p:nvGraphicFramePr>
          <p:cNvPr id="7" name="Table 6"/>
          <p:cNvGraphicFramePr>
            <a:graphicFrameLocks noGrp="1"/>
          </p:cNvGraphicFramePr>
          <p:nvPr>
            <p:extLst/>
          </p:nvPr>
        </p:nvGraphicFramePr>
        <p:xfrm>
          <a:off x="479854" y="1816442"/>
          <a:ext cx="2372495" cy="3657600"/>
        </p:xfrm>
        <a:graphic>
          <a:graphicData uri="http://schemas.openxmlformats.org/drawingml/2006/table">
            <a:tbl>
              <a:tblPr firstRow="1" bandRow="1">
                <a:tableStyleId>{5C22544A-7EE6-4342-B048-85BDC9FD1C3A}</a:tableStyleId>
              </a:tblPr>
              <a:tblGrid>
                <a:gridCol w="2372495"/>
              </a:tblGrid>
              <a:tr h="345989">
                <a:tc>
                  <a:txBody>
                    <a:bodyPr/>
                    <a:lstStyle/>
                    <a:p>
                      <a:pPr algn="r"/>
                      <a:r>
                        <a:rPr lang="en-US" b="0" i="0" dirty="0" smtClean="0">
                          <a:solidFill>
                            <a:schemeClr val="tx1"/>
                          </a:solidFill>
                          <a:latin typeface="Roboto Light" charset="0"/>
                          <a:ea typeface="Roboto Light" charset="0"/>
                          <a:cs typeface="Roboto Light" charset="0"/>
                        </a:rPr>
                        <a:t>Project Selection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Rapid Prototyping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 name="Rectangle 7"/>
          <p:cNvSpPr/>
          <p:nvPr/>
        </p:nvSpPr>
        <p:spPr>
          <a:xfrm>
            <a:off x="2879124" y="1901570"/>
            <a:ext cx="163418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756460" y="2235202"/>
            <a:ext cx="4114800" cy="254760"/>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48764" y="2595068"/>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48764" y="2959667"/>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871260" y="3324266"/>
            <a:ext cx="82296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871260" y="3688865"/>
            <a:ext cx="19202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871260" y="4053464"/>
            <a:ext cx="256032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877100" y="4418063"/>
            <a:ext cx="155448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0634226" y="4782662"/>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634226" y="5147257"/>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792625" y="1544595"/>
            <a:ext cx="746555" cy="369332"/>
          </a:xfrm>
          <a:prstGeom prst="rect">
            <a:avLst/>
          </a:prstGeom>
          <a:noFill/>
        </p:spPr>
        <p:txBody>
          <a:bodyPr wrap="square" rtlCol="0">
            <a:spAutoFit/>
          </a:bodyPr>
          <a:lstStyle/>
          <a:p>
            <a:r>
              <a:rPr lang="en-US" dirty="0" smtClean="0">
                <a:solidFill>
                  <a:srgbClr val="111111"/>
                </a:solidFill>
                <a:latin typeface="Roboto Light" charset="0"/>
                <a:ea typeface="Roboto Light" charset="0"/>
                <a:cs typeface="Roboto Light" charset="0"/>
              </a:rPr>
              <a:t>W1</a:t>
            </a:r>
            <a:endParaRPr lang="en-US" dirty="0">
              <a:solidFill>
                <a:srgbClr val="111111"/>
              </a:solidFill>
              <a:latin typeface="Roboto Light" charset="0"/>
              <a:ea typeface="Roboto Light" charset="0"/>
              <a:cs typeface="Roboto Light" charset="0"/>
            </a:endParaRPr>
          </a:p>
        </p:txBody>
      </p:sp>
      <p:sp>
        <p:nvSpPr>
          <p:cNvPr id="19" name="TextBox 18"/>
          <p:cNvSpPr txBox="1"/>
          <p:nvPr/>
        </p:nvSpPr>
        <p:spPr>
          <a:xfrm>
            <a:off x="10453816" y="1544595"/>
            <a:ext cx="659028" cy="369332"/>
          </a:xfrm>
          <a:prstGeom prst="rect">
            <a:avLst/>
          </a:prstGeom>
          <a:noFill/>
        </p:spPr>
        <p:txBody>
          <a:bodyPr wrap="square" rtlCol="0">
            <a:spAutoFit/>
          </a:bodyPr>
          <a:lstStyle/>
          <a:p>
            <a:pPr algn="r"/>
            <a:r>
              <a:rPr lang="en-US" dirty="0" smtClean="0">
                <a:solidFill>
                  <a:srgbClr val="111111"/>
                </a:solidFill>
                <a:latin typeface="Roboto Light" charset="0"/>
                <a:ea typeface="Roboto Light" charset="0"/>
                <a:cs typeface="Roboto Light" charset="0"/>
              </a:rPr>
              <a:t>W22</a:t>
            </a:r>
            <a:endParaRPr lang="en-US" dirty="0">
              <a:solidFill>
                <a:srgbClr val="111111"/>
              </a:solidFill>
              <a:latin typeface="Roboto Light" charset="0"/>
              <a:ea typeface="Roboto Light" charset="0"/>
              <a:cs typeface="Roboto Light" charset="0"/>
            </a:endParaRPr>
          </a:p>
        </p:txBody>
      </p:sp>
      <p:sp>
        <p:nvSpPr>
          <p:cNvPr id="20" name="TextBox 19"/>
          <p:cNvSpPr txBox="1"/>
          <p:nvPr/>
        </p:nvSpPr>
        <p:spPr>
          <a:xfrm>
            <a:off x="6534663" y="1544595"/>
            <a:ext cx="766121"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W11</a:t>
            </a:r>
            <a:endParaRPr lang="en-US" dirty="0">
              <a:solidFill>
                <a:srgbClr val="111111"/>
              </a:solidFill>
              <a:latin typeface="Roboto Light" charset="0"/>
              <a:ea typeface="Roboto Light" charset="0"/>
              <a:cs typeface="Roboto Light" charset="0"/>
            </a:endParaRPr>
          </a:p>
        </p:txBody>
      </p:sp>
      <p:sp>
        <p:nvSpPr>
          <p:cNvPr id="21" name="TextBox 20"/>
          <p:cNvSpPr txBox="1"/>
          <p:nvPr/>
        </p:nvSpPr>
        <p:spPr>
          <a:xfrm>
            <a:off x="8556024" y="1544595"/>
            <a:ext cx="72390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W16</a:t>
            </a:r>
            <a:endParaRPr lang="en-US" dirty="0">
              <a:solidFill>
                <a:srgbClr val="111111"/>
              </a:solidFill>
              <a:latin typeface="Roboto Light" charset="0"/>
              <a:ea typeface="Roboto Light" charset="0"/>
              <a:cs typeface="Roboto Light" charset="0"/>
            </a:endParaRPr>
          </a:p>
        </p:txBody>
      </p:sp>
      <p:sp>
        <p:nvSpPr>
          <p:cNvPr id="22" name="TextBox 21"/>
          <p:cNvSpPr txBox="1"/>
          <p:nvPr/>
        </p:nvSpPr>
        <p:spPr>
          <a:xfrm>
            <a:off x="4513304" y="1544595"/>
            <a:ext cx="53546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W6</a:t>
            </a:r>
            <a:endParaRPr lang="en-US" dirty="0">
              <a:solidFill>
                <a:srgbClr val="111111"/>
              </a:solidFill>
              <a:latin typeface="Roboto Light" charset="0"/>
              <a:ea typeface="Roboto Light" charset="0"/>
              <a:cs typeface="Roboto Light" charset="0"/>
            </a:endParaRPr>
          </a:p>
        </p:txBody>
      </p:sp>
      <p:sp>
        <p:nvSpPr>
          <p:cNvPr id="24" name="TextBox 23"/>
          <p:cNvSpPr txBox="1"/>
          <p:nvPr/>
        </p:nvSpPr>
        <p:spPr>
          <a:xfrm>
            <a:off x="6131605" y="5598872"/>
            <a:ext cx="806115" cy="369332"/>
          </a:xfrm>
          <a:prstGeom prst="rect">
            <a:avLst/>
          </a:prstGeom>
          <a:noFill/>
        </p:spPr>
        <p:txBody>
          <a:bodyPr wrap="square" rtlCol="0">
            <a:spAutoFit/>
          </a:bodyPr>
          <a:lstStyle/>
          <a:p>
            <a:r>
              <a:rPr lang="en-US" dirty="0" smtClean="0">
                <a:latin typeface="Roboto Light" charset="0"/>
                <a:ea typeface="Roboto Light" charset="0"/>
                <a:cs typeface="Roboto Light" charset="0"/>
              </a:rPr>
              <a:t>Today</a:t>
            </a:r>
            <a:endParaRPr lang="en-US" dirty="0">
              <a:latin typeface="Roboto Light" charset="0"/>
              <a:ea typeface="Roboto Light" charset="0"/>
              <a:cs typeface="Roboto Light" charset="0"/>
            </a:endParaRPr>
          </a:p>
        </p:txBody>
      </p:sp>
      <p:sp>
        <p:nvSpPr>
          <p:cNvPr id="25" name="Oval 24"/>
          <p:cNvSpPr/>
          <p:nvPr/>
        </p:nvSpPr>
        <p:spPr>
          <a:xfrm>
            <a:off x="6488942" y="1662023"/>
            <a:ext cx="91440" cy="91440"/>
          </a:xfrm>
          <a:prstGeom prst="ellipse">
            <a:avLst/>
          </a:prstGeom>
          <a:solidFill>
            <a:srgbClr val="016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043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 </a:t>
            </a:r>
            <a:r>
              <a:rPr lang="en-US" dirty="0"/>
              <a:t>Project Status &amp; Research Updates</a:t>
            </a:r>
          </a:p>
        </p:txBody>
      </p:sp>
      <p:sp>
        <p:nvSpPr>
          <p:cNvPr id="4" name="Date Placeholder 3"/>
          <p:cNvSpPr>
            <a:spLocks noGrp="1"/>
          </p:cNvSpPr>
          <p:nvPr>
            <p:ph type="dt" sz="half" idx="10"/>
          </p:nvPr>
        </p:nvSpPr>
        <p:spPr/>
        <p:txBody>
          <a:bodyPr/>
          <a:lstStyle/>
          <a:p>
            <a:fld id="{49669828-8A02-2C43-BBDF-93EF6E86E45B}"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7</a:t>
            </a:fld>
            <a:endParaRPr lang="en-US" dirty="0"/>
          </a:p>
        </p:txBody>
      </p:sp>
    </p:spTree>
    <p:extLst>
      <p:ext uri="{BB962C8B-B14F-4D97-AF65-F5344CB8AC3E}">
        <p14:creationId xmlns:p14="http://schemas.microsoft.com/office/powerpoint/2010/main" val="30507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OBD-II port purchase </a:t>
            </a:r>
            <a:endParaRPr lang="en-US" dirty="0"/>
          </a:p>
        </p:txBody>
      </p:sp>
      <p:sp>
        <p:nvSpPr>
          <p:cNvPr id="3" name="Content Placeholder 2"/>
          <p:cNvSpPr>
            <a:spLocks noGrp="1"/>
          </p:cNvSpPr>
          <p:nvPr>
            <p:ph idx="1"/>
          </p:nvPr>
        </p:nvSpPr>
        <p:spPr>
          <a:xfrm>
            <a:off x="838199" y="1351722"/>
            <a:ext cx="8325155" cy="4825241"/>
          </a:xfrm>
        </p:spPr>
        <p:txBody>
          <a:bodyPr/>
          <a:lstStyle/>
          <a:p>
            <a:r>
              <a:rPr lang="en-US" dirty="0" smtClean="0"/>
              <a:t>Purchased </a:t>
            </a:r>
            <a:r>
              <a:rPr lang="en-US" dirty="0" smtClean="0">
                <a:hlinkClick r:id="rId2"/>
              </a:rPr>
              <a:t>Foseal iOS WiFi OBD-II scanner</a:t>
            </a:r>
            <a:endParaRPr lang="en-US" dirty="0"/>
          </a:p>
          <a:p>
            <a:r>
              <a:rPr lang="en-US" dirty="0" smtClean="0"/>
              <a:t>Setup and connection is a simple process; took less than one minute to begin working</a:t>
            </a:r>
          </a:p>
          <a:p>
            <a:r>
              <a:rPr lang="en-US" dirty="0" smtClean="0"/>
              <a:t>When connected to </a:t>
            </a:r>
            <a:r>
              <a:rPr lang="en-US" dirty="0" err="1" smtClean="0"/>
              <a:t>WiFi</a:t>
            </a:r>
            <a:r>
              <a:rPr lang="en-US" dirty="0" smtClean="0"/>
              <a:t>, user unable to use cellular data -&gt; no access to streaming music or mapping</a:t>
            </a:r>
          </a:p>
          <a:p>
            <a:endParaRPr lang="en-US" dirty="0"/>
          </a:p>
          <a:p>
            <a:r>
              <a:rPr lang="en-US" dirty="0" smtClean="0">
                <a:latin typeface="Roboto" charset="0"/>
                <a:ea typeface="Roboto" charset="0"/>
                <a:cs typeface="Roboto" charset="0"/>
              </a:rPr>
              <a:t>Area for further research</a:t>
            </a:r>
            <a:r>
              <a:rPr lang="en-US" dirty="0" smtClean="0"/>
              <a:t>: Since </a:t>
            </a:r>
            <a:r>
              <a:rPr lang="en-US" dirty="0" err="1" smtClean="0"/>
              <a:t>WiFi</a:t>
            </a:r>
            <a:r>
              <a:rPr lang="en-US" dirty="0" smtClean="0"/>
              <a:t> connection limits ability to connect to cellular data, will we still be able to access GPS data to calculate location? Or must we grab distance from OBD-II velocity?</a:t>
            </a:r>
          </a:p>
        </p:txBody>
      </p:sp>
      <p:sp>
        <p:nvSpPr>
          <p:cNvPr id="4" name="Date Placeholder 3"/>
          <p:cNvSpPr>
            <a:spLocks noGrp="1"/>
          </p:cNvSpPr>
          <p:nvPr>
            <p:ph type="dt" sz="half" idx="10"/>
          </p:nvPr>
        </p:nvSpPr>
        <p:spPr/>
        <p:txBody>
          <a:bodyPr/>
          <a:lstStyle/>
          <a:p>
            <a:fld id="{7685158D-73DB-094D-931E-8EB36BF641F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8</a:t>
            </a:fld>
            <a:endParaRPr lang="en-US" dirty="0"/>
          </a:p>
        </p:txBody>
      </p:sp>
      <p:pic>
        <p:nvPicPr>
          <p:cNvPr id="8" name="Picture 7"/>
          <p:cNvPicPr>
            <a:picLocks noChangeAspect="1"/>
          </p:cNvPicPr>
          <p:nvPr/>
        </p:nvPicPr>
        <p:blipFill>
          <a:blip r:embed="rId3"/>
          <a:stretch>
            <a:fillRect/>
          </a:stretch>
        </p:blipFill>
        <p:spPr>
          <a:xfrm>
            <a:off x="9163355" y="1049990"/>
            <a:ext cx="3028645" cy="4019145"/>
          </a:xfrm>
          <a:prstGeom prst="rect">
            <a:avLst/>
          </a:prstGeom>
        </p:spPr>
      </p:pic>
      <p:sp>
        <p:nvSpPr>
          <p:cNvPr id="9" name="TextBox 8"/>
          <p:cNvSpPr txBox="1"/>
          <p:nvPr/>
        </p:nvSpPr>
        <p:spPr>
          <a:xfrm>
            <a:off x="9617701" y="5101491"/>
            <a:ext cx="3019008" cy="369332"/>
          </a:xfrm>
          <a:prstGeom prst="rect">
            <a:avLst/>
          </a:prstGeom>
          <a:noFill/>
        </p:spPr>
        <p:txBody>
          <a:bodyPr wrap="square" rtlCol="0">
            <a:spAutoFit/>
          </a:bodyPr>
          <a:lstStyle/>
          <a:p>
            <a:r>
              <a:rPr lang="en-US" dirty="0" smtClean="0">
                <a:latin typeface="Roboto Light" charset="0"/>
                <a:ea typeface="Roboto Light" charset="0"/>
                <a:cs typeface="Roboto Light" charset="0"/>
              </a:rPr>
              <a:t>iOS OBD-II Scanner</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129744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received from OBD-II port</a:t>
            </a:r>
            <a:endParaRPr lang="en-US" dirty="0"/>
          </a:p>
        </p:txBody>
      </p:sp>
      <p:sp>
        <p:nvSpPr>
          <p:cNvPr id="3" name="Content Placeholder 2"/>
          <p:cNvSpPr>
            <a:spLocks noGrp="1"/>
          </p:cNvSpPr>
          <p:nvPr>
            <p:ph idx="1"/>
          </p:nvPr>
        </p:nvSpPr>
        <p:spPr>
          <a:xfrm>
            <a:off x="838200" y="2053652"/>
            <a:ext cx="7489372" cy="4408714"/>
          </a:xfrm>
        </p:spPr>
        <p:txBody>
          <a:bodyPr numCol="2"/>
          <a:lstStyle/>
          <a:p>
            <a:r>
              <a:rPr lang="en-US" dirty="0" smtClean="0"/>
              <a:t>Fuel Type</a:t>
            </a:r>
          </a:p>
          <a:p>
            <a:r>
              <a:rPr lang="en-US" dirty="0" smtClean="0"/>
              <a:t>Fuel Economy</a:t>
            </a:r>
          </a:p>
          <a:p>
            <a:r>
              <a:rPr lang="en-US" dirty="0" smtClean="0"/>
              <a:t>Command Equivalence Ratio</a:t>
            </a:r>
          </a:p>
          <a:p>
            <a:r>
              <a:rPr lang="en-US" dirty="0" smtClean="0"/>
              <a:t>Ambient Air Temperature</a:t>
            </a:r>
          </a:p>
          <a:p>
            <a:r>
              <a:rPr lang="en-US" dirty="0" smtClean="0"/>
              <a:t>Accelerator Position</a:t>
            </a:r>
          </a:p>
          <a:p>
            <a:r>
              <a:rPr lang="en-US" dirty="0" smtClean="0"/>
              <a:t>Oxygen Sensors</a:t>
            </a:r>
          </a:p>
          <a:p>
            <a:r>
              <a:rPr lang="en-US" dirty="0" smtClean="0"/>
              <a:t>Fuel Level</a:t>
            </a:r>
          </a:p>
          <a:p>
            <a:r>
              <a:rPr lang="en-US" dirty="0" smtClean="0"/>
              <a:t>Vapor Pressure</a:t>
            </a:r>
          </a:p>
          <a:p>
            <a:r>
              <a:rPr lang="en-US" dirty="0" smtClean="0"/>
              <a:t>Barometric Pressure</a:t>
            </a:r>
          </a:p>
          <a:p>
            <a:r>
              <a:rPr lang="en-US" dirty="0" smtClean="0"/>
              <a:t>Engine RPM</a:t>
            </a:r>
          </a:p>
          <a:p>
            <a:r>
              <a:rPr lang="en-US" dirty="0" smtClean="0"/>
              <a:t>Speed</a:t>
            </a:r>
          </a:p>
          <a:p>
            <a:r>
              <a:rPr lang="en-US" dirty="0" smtClean="0"/>
              <a:t>Throttle Position</a:t>
            </a:r>
          </a:p>
          <a:p>
            <a:r>
              <a:rPr lang="en-US" dirty="0" smtClean="0"/>
              <a:t>Engine Load</a:t>
            </a:r>
          </a:p>
          <a:p>
            <a:r>
              <a:rPr lang="en-US" dirty="0" smtClean="0"/>
              <a:t>DTC Status</a:t>
            </a:r>
          </a:p>
          <a:p>
            <a:r>
              <a:rPr lang="en-US" dirty="0" smtClean="0"/>
              <a:t>Fuel System Status</a:t>
            </a:r>
          </a:p>
          <a:p>
            <a:r>
              <a:rPr lang="en-US" dirty="0" smtClean="0"/>
              <a:t>Timing Advance</a:t>
            </a:r>
          </a:p>
          <a:p>
            <a:r>
              <a:rPr lang="en-US" dirty="0" smtClean="0"/>
              <a:t>Drive Cycle Status</a:t>
            </a:r>
          </a:p>
        </p:txBody>
      </p:sp>
      <p:sp>
        <p:nvSpPr>
          <p:cNvPr id="4" name="Date Placeholder 3"/>
          <p:cNvSpPr>
            <a:spLocks noGrp="1"/>
          </p:cNvSpPr>
          <p:nvPr>
            <p:ph type="dt" sz="half" idx="10"/>
          </p:nvPr>
        </p:nvSpPr>
        <p:spPr/>
        <p:txBody>
          <a:bodyPr/>
          <a:lstStyle/>
          <a:p>
            <a:fld id="{11AE6996-B1E3-E644-874E-71D3AF1A0D1E}"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9</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8094" y="365125"/>
            <a:ext cx="2575549" cy="4581043"/>
          </a:xfrm>
          <a:prstGeom prst="rect">
            <a:avLst/>
          </a:prstGeom>
        </p:spPr>
      </p:pic>
      <p:sp>
        <p:nvSpPr>
          <p:cNvPr id="9" name="TextBox 8"/>
          <p:cNvSpPr txBox="1"/>
          <p:nvPr/>
        </p:nvSpPr>
        <p:spPr>
          <a:xfrm>
            <a:off x="9018095" y="5081666"/>
            <a:ext cx="3019008" cy="923330"/>
          </a:xfrm>
          <a:prstGeom prst="rect">
            <a:avLst/>
          </a:prstGeom>
          <a:noFill/>
        </p:spPr>
        <p:txBody>
          <a:bodyPr wrap="square" rtlCol="0">
            <a:spAutoFit/>
          </a:bodyPr>
          <a:lstStyle/>
          <a:p>
            <a:r>
              <a:rPr lang="en-US" dirty="0" smtClean="0">
                <a:latin typeface="Roboto Light" charset="0"/>
                <a:ea typeface="Roboto Light" charset="0"/>
                <a:cs typeface="Roboto Light" charset="0"/>
              </a:rPr>
              <a:t>Screenshot from “OBD Doctor” iOS app, showing velocity of vehicle</a:t>
            </a:r>
            <a:endParaRPr lang="en-US" dirty="0">
              <a:latin typeface="Roboto Light" charset="0"/>
              <a:ea typeface="Roboto Light" charset="0"/>
              <a:cs typeface="Roboto Light" charset="0"/>
            </a:endParaRPr>
          </a:p>
        </p:txBody>
      </p:sp>
      <p:sp>
        <p:nvSpPr>
          <p:cNvPr id="10" name="TextBox 9"/>
          <p:cNvSpPr txBox="1"/>
          <p:nvPr/>
        </p:nvSpPr>
        <p:spPr>
          <a:xfrm>
            <a:off x="838200" y="1117725"/>
            <a:ext cx="7772400" cy="830997"/>
          </a:xfrm>
          <a:prstGeom prst="rect">
            <a:avLst/>
          </a:prstGeom>
          <a:noFill/>
        </p:spPr>
        <p:txBody>
          <a:bodyPr wrap="square" rtlCol="0">
            <a:spAutoFit/>
          </a:bodyPr>
          <a:lstStyle/>
          <a:p>
            <a:r>
              <a:rPr lang="en-US" sz="2400" dirty="0" smtClean="0">
                <a:solidFill>
                  <a:srgbClr val="81A936"/>
                </a:solidFill>
                <a:latin typeface="Roboto" charset="0"/>
                <a:ea typeface="Roboto" charset="0"/>
                <a:cs typeface="Roboto" charset="0"/>
              </a:rPr>
              <a:t>Some of the data fields received from the live streaming OBD-II during exploration:</a:t>
            </a:r>
            <a:endParaRPr lang="en-US" sz="2400" dirty="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644029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5978</TotalTime>
  <Words>3445</Words>
  <Application>Microsoft Macintosh PowerPoint</Application>
  <PresentationFormat>Widescreen</PresentationFormat>
  <Paragraphs>705</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Nokia Pure Text</vt:lpstr>
      <vt:lpstr>Roboto</vt:lpstr>
      <vt:lpstr>Roboto Light</vt:lpstr>
      <vt:lpstr>Arial</vt:lpstr>
      <vt:lpstr>Office Theme</vt:lpstr>
      <vt:lpstr>Washington Road Usage Charge Pilot</vt:lpstr>
      <vt:lpstr>Agenda</vt:lpstr>
      <vt:lpstr>I. Project Scope, Team &amp; Schedule</vt:lpstr>
      <vt:lpstr>Team Roles</vt:lpstr>
      <vt:lpstr>Project Plan</vt:lpstr>
      <vt:lpstr>Project Timeline (cont.)</vt:lpstr>
      <vt:lpstr>II. Project Status &amp; Research Updates</vt:lpstr>
      <vt:lpstr>OBD-II port purchase </vt:lpstr>
      <vt:lpstr>Data received from OBD-II port</vt:lpstr>
      <vt:lpstr>Meetings with other departmental teams</vt:lpstr>
      <vt:lpstr>Research Update: Unknowns Answered (1 of 5)</vt:lpstr>
      <vt:lpstr>Research Update: Unknowns Answered (2 of 5)</vt:lpstr>
      <vt:lpstr>Research Update: Unknowns Answered (3 of 5)</vt:lpstr>
      <vt:lpstr>Research Update: Unknowns Answered (4 of 5)</vt:lpstr>
      <vt:lpstr>Research Update: Unknowns Answered (5 of 5)</vt:lpstr>
      <vt:lpstr>Platform Considerations</vt:lpstr>
      <vt:lpstr>Persona # 1 (of 3)</vt:lpstr>
      <vt:lpstr>Persona # 2 (of 3)</vt:lpstr>
      <vt:lpstr>Persona # 3 (of 3)</vt:lpstr>
      <vt:lpstr>III. Solution Selection</vt:lpstr>
      <vt:lpstr>Evaluation of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Options</vt:lpstr>
      <vt:lpstr>IV. Prototypes &amp; State Diagrams</vt:lpstr>
      <vt:lpstr>User Experience Overview</vt:lpstr>
      <vt:lpstr>User Experience Flow</vt:lpstr>
      <vt:lpstr>Main Screen</vt:lpstr>
      <vt:lpstr>Main Screen</vt:lpstr>
      <vt:lpstr>Navigation Menu</vt:lpstr>
      <vt:lpstr>User Profile</vt:lpstr>
      <vt:lpstr>User Profile: Adding a New Vehicle</vt:lpstr>
      <vt:lpstr>Trip History</vt:lpstr>
      <vt:lpstr>Miscellaneous Features</vt:lpstr>
      <vt:lpstr>V. Appendix</vt:lpstr>
      <vt:lpstr>Appendix I: Mobile Phone Usage</vt:lpstr>
      <vt:lpstr>Appendix II: WIFI only on iOS OBD-II drawback</vt:lpstr>
      <vt:lpstr>Appendix III: Open-source OBD-II Hardware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Babbs</dc:creator>
  <cp:lastModifiedBy>Microsoft Office User</cp:lastModifiedBy>
  <cp:revision>414</cp:revision>
  <cp:lastPrinted>2017-02-28T20:25:38Z</cp:lastPrinted>
  <dcterms:created xsi:type="dcterms:W3CDTF">2016-05-15T16:13:08Z</dcterms:created>
  <dcterms:modified xsi:type="dcterms:W3CDTF">2017-03-01T06:28:35Z</dcterms:modified>
</cp:coreProperties>
</file>